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2" r:id="rId4"/>
    <p:sldId id="263" r:id="rId5"/>
    <p:sldId id="264" r:id="rId6"/>
    <p:sldId id="266" r:id="rId7"/>
    <p:sldId id="269" r:id="rId8"/>
    <p:sldId id="267" r:id="rId9"/>
    <p:sldId id="261" r:id="rId10"/>
    <p:sldId id="270" r:id="rId11"/>
    <p:sldId id="268" r:id="rId12"/>
    <p:sldId id="272" r:id="rId13"/>
    <p:sldId id="273" r:id="rId14"/>
    <p:sldId id="271" r:id="rId15"/>
    <p:sldId id="274" r:id="rId16"/>
    <p:sldId id="275" r:id="rId17"/>
    <p:sldId id="277" r:id="rId18"/>
    <p:sldId id="278" r:id="rId19"/>
    <p:sldId id="258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72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ProPowerPoint\Шаблоны\В работе\Компьютер\Kom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21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412776"/>
            <a:ext cx="4737567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733256"/>
            <a:ext cx="5789438" cy="768454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EA86E2-9D03-4A6B-B9F2-F4B95BC081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ProPowerPoint\Шаблоны\В работе\Компьютер\KompSlide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5189538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484313"/>
            <a:ext cx="8229600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9" name="TextBox 6"/>
          <p:cNvSpPr txBox="1">
            <a:spLocks noChangeArrowheads="1"/>
          </p:cNvSpPr>
          <p:nvPr/>
        </p:nvSpPr>
        <p:spPr bwMode="auto">
          <a:xfrm>
            <a:off x="-31750" y="6623050"/>
            <a:ext cx="1255713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US" sz="1100" smtClean="0">
                <a:solidFill>
                  <a:srgbClr val="93CDDD"/>
                </a:solidFill>
              </a:rPr>
              <a:t>ProPowerPoint.Ru</a:t>
            </a:r>
            <a:endParaRPr lang="ru-RU" sz="1100" smtClean="0">
              <a:solidFill>
                <a:srgbClr val="93CDDD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5" r:id="rId2"/>
    <p:sldLayoutId id="2147483657" r:id="rId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I:\&#1096;&#1082;&#1086;&#1083;&#1072;\!&#1056;&#1040;&#1047;&#1056;&#1040;&#1041;&#1054;&#1058;&#1050;&#1048;%20&#1059;&#1056;&#1054;&#1050;&#1054;&#1042;\&#1041;&#1086;&#1089;&#1086;&#1074;&#1072;%20&#1051;&#1051;\!!!&#1060;&#1043;&#1054;&#1057;\!&#1091;&#1088;&#1086;&#1082;&#1080;\8\25%20&#1042;&#1080;&#1079;&#1091;&#1072;&#1083;&#1080;&#1079;&#1072;&#1094;&#1080;&#1103;%20&#1080;&#1085;&#1092;&#1086;&#1088;&#1084;&#1072;&#1094;&#1080;&#1080;%20&#1074;%20&#1090;&#1077;&#1082;&#1089;&#1090;&#1086;&#1074;&#1099;&#1093;%20&#1076;&#1086;&#1082;&#1091;&#1084;&#1077;&#1085;&#1090;&#1072;&#1093;\2_&#1086;&#1090;&#1082;&#1088;&#1099;&#1090;&#1099;&#1081;\&#1043;&#1086;&#1090;&#1086;&#1074;&#1086;\&#1055;&#1088;&#1077;&#1079;&#1077;&#1085;&#1090;&#1072;&#1094;&#1080;&#1103;\&#1048;&#1085;&#1089;&#1090;&#1088;&#1091;&#1084;&#1077;&#1085;&#1090;&#1072;&#1083;&#1100;&#1085;&#1072;&#1103;%20&#1084;&#1091;&#1079;&#1099;&#1082;&#1072;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I:\&#1096;&#1082;&#1086;&#1083;&#1072;\!&#1056;&#1040;&#1047;&#1056;&#1040;&#1041;&#1054;&#1058;&#1050;&#1048;%20&#1059;&#1056;&#1054;&#1050;&#1054;&#1042;\&#1041;&#1086;&#1089;&#1086;&#1074;&#1072;%20&#1051;&#1051;\!!!&#1060;&#1043;&#1054;&#1057;\!&#1091;&#1088;&#1086;&#1082;&#1080;\8\25%20&#1042;&#1080;&#1079;&#1091;&#1072;&#1083;&#1080;&#1079;&#1072;&#1094;&#1080;&#1103;%20&#1080;&#1085;&#1092;&#1086;&#1088;&#1084;&#1072;&#1094;&#1080;&#1080;%20&#1074;%20&#1090;&#1077;&#1082;&#1089;&#1090;&#1086;&#1074;&#1099;&#1093;%20&#1076;&#1086;&#1082;&#1091;&#1084;&#1077;&#1085;&#1090;&#1072;&#1093;\2_&#1086;&#1090;&#1082;&#1088;&#1099;&#1090;&#1099;&#1081;\&#1043;&#1086;&#1090;&#1086;&#1074;&#1086;\&#1055;&#1088;&#1077;&#1079;&#1077;&#1085;&#1090;&#1072;&#1094;&#1080;&#1103;\&#1060;&#1080;&#1079;&#1082;&#1091;&#1083;&#1100;&#1090;-&#1087;&#1088;&#1080;&#1074;&#1077;&#1090;.mp3" TargetMode="Externa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gif"/><Relationship Id="rId3" Type="http://schemas.openxmlformats.org/officeDocument/2006/relationships/audio" Target="file:///I:\&#1096;&#1082;&#1086;&#1083;&#1072;\!&#1056;&#1040;&#1047;&#1056;&#1040;&#1041;&#1054;&#1058;&#1050;&#1048;%20&#1059;&#1056;&#1054;&#1050;&#1054;&#1042;\&#1041;&#1086;&#1089;&#1086;&#1074;&#1072;%20&#1051;&#1051;\!!!&#1060;&#1043;&#1054;&#1057;\!&#1091;&#1088;&#1086;&#1082;&#1080;\8\25%20&#1042;&#1080;&#1079;&#1091;&#1072;&#1083;&#1080;&#1079;&#1072;&#1094;&#1080;&#1103;%20&#1080;&#1085;&#1092;&#1086;&#1088;&#1084;&#1072;&#1094;&#1080;&#1080;%20&#1074;%20&#1090;&#1077;&#1082;&#1089;&#1090;&#1086;&#1074;&#1099;&#1093;%20&#1076;&#1086;&#1082;&#1091;&#1084;&#1077;&#1085;&#1090;&#1072;&#1093;\2_&#1086;&#1090;&#1082;&#1088;&#1099;&#1090;&#1099;&#1081;\&#1043;&#1086;&#1090;&#1086;&#1074;&#1086;\&#1055;&#1088;&#1077;&#1079;&#1077;&#1085;&#1090;&#1072;&#1094;&#1080;&#1103;\09_siniy_platochek.mp3" TargetMode="External"/><Relationship Id="rId7" Type="http://schemas.openxmlformats.org/officeDocument/2006/relationships/image" Target="../media/image15.gif"/><Relationship Id="rId2" Type="http://schemas.openxmlformats.org/officeDocument/2006/relationships/audio" Target="file:///I:\&#1096;&#1082;&#1086;&#1083;&#1072;\!&#1056;&#1040;&#1047;&#1056;&#1040;&#1041;&#1054;&#1058;&#1050;&#1048;%20&#1059;&#1056;&#1054;&#1050;&#1054;&#1042;\&#1041;&#1086;&#1089;&#1086;&#1074;&#1072;%20&#1051;&#1051;\!!!&#1060;&#1043;&#1054;&#1057;\!&#1091;&#1088;&#1086;&#1082;&#1080;\8\25%20&#1042;&#1080;&#1079;&#1091;&#1072;&#1083;&#1080;&#1079;&#1072;&#1094;&#1080;&#1103;%20&#1080;&#1085;&#1092;&#1086;&#1088;&#1084;&#1072;&#1094;&#1080;&#1080;%20&#1074;%20&#1090;&#1077;&#1082;&#1089;&#1090;&#1086;&#1074;&#1099;&#1093;%20&#1076;&#1086;&#1082;&#1091;&#1084;&#1077;&#1085;&#1090;&#1072;&#1093;\2_&#1086;&#1090;&#1082;&#1088;&#1099;&#1090;&#1099;&#1081;\&#1043;&#1086;&#1090;&#1086;&#1074;&#1086;\&#1055;&#1088;&#1077;&#1079;&#1077;&#1085;&#1090;&#1072;&#1094;&#1080;&#1103;\08_v_zemlyanke.mp3" TargetMode="External"/><Relationship Id="rId1" Type="http://schemas.openxmlformats.org/officeDocument/2006/relationships/audio" Target="file:///I:\&#1096;&#1082;&#1086;&#1083;&#1072;\!&#1056;&#1040;&#1047;&#1056;&#1040;&#1041;&#1054;&#1058;&#1050;&#1048;%20&#1059;&#1056;&#1054;&#1050;&#1054;&#1042;\&#1041;&#1086;&#1089;&#1086;&#1074;&#1072;%20&#1051;&#1051;\!!!&#1060;&#1043;&#1054;&#1057;\!&#1091;&#1088;&#1086;&#1082;&#1080;\8\25%20&#1042;&#1080;&#1079;&#1091;&#1072;&#1083;&#1080;&#1079;&#1072;&#1094;&#1080;&#1103;%20&#1080;&#1085;&#1092;&#1086;&#1088;&#1084;&#1072;&#1094;&#1080;&#1080;%20&#1074;%20&#1090;&#1077;&#1082;&#1089;&#1090;&#1086;&#1074;&#1099;&#1093;%20&#1076;&#1086;&#1082;&#1091;&#1084;&#1077;&#1085;&#1090;&#1072;&#1093;\2_&#1086;&#1090;&#1082;&#1088;&#1099;&#1090;&#1099;&#1081;\&#1043;&#1086;&#1090;&#1086;&#1074;&#1086;\&#1055;&#1088;&#1077;&#1079;&#1077;&#1085;&#1090;&#1072;&#1094;&#1080;&#1103;\02_proshchanie_slavyanki.mp3" TargetMode="Externa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19.png"/><Relationship Id="rId5" Type="http://schemas.openxmlformats.org/officeDocument/2006/relationships/audio" Target="file:///I:\&#1096;&#1082;&#1086;&#1083;&#1072;\!&#1056;&#1040;&#1047;&#1056;&#1040;&#1041;&#1054;&#1058;&#1050;&#1048;%20&#1059;&#1056;&#1054;&#1050;&#1054;&#1042;\&#1041;&#1086;&#1089;&#1086;&#1074;&#1072;%20&#1051;&#1051;\!!!&#1060;&#1043;&#1054;&#1057;\!&#1091;&#1088;&#1086;&#1082;&#1080;\8\25%20&#1042;&#1080;&#1079;&#1091;&#1072;&#1083;&#1080;&#1079;&#1072;&#1094;&#1080;&#1103;%20&#1080;&#1085;&#1092;&#1086;&#1088;&#1084;&#1072;&#1094;&#1080;&#1080;%20&#1074;%20&#1090;&#1077;&#1082;&#1089;&#1090;&#1086;&#1074;&#1099;&#1093;%20&#1076;&#1086;&#1082;&#1091;&#1084;&#1077;&#1085;&#1090;&#1072;&#1093;\2_&#1086;&#1090;&#1082;&#1088;&#1099;&#1090;&#1099;&#1081;\&#1043;&#1086;&#1090;&#1086;&#1074;&#1086;\&#1055;&#1088;&#1077;&#1079;&#1077;&#1085;&#1090;&#1072;&#1094;&#1080;&#1103;\20_denb_pobedi.mp3" TargetMode="External"/><Relationship Id="rId10" Type="http://schemas.openxmlformats.org/officeDocument/2006/relationships/image" Target="../media/image18.png"/><Relationship Id="rId4" Type="http://schemas.openxmlformats.org/officeDocument/2006/relationships/audio" Target="file:///I:\&#1096;&#1082;&#1086;&#1083;&#1072;\!&#1056;&#1040;&#1047;&#1056;&#1040;&#1041;&#1054;&#1058;&#1050;&#1048;%20&#1059;&#1056;&#1054;&#1050;&#1054;&#1042;\&#1041;&#1086;&#1089;&#1086;&#1074;&#1072;%20&#1051;&#1051;\!!!&#1060;&#1043;&#1054;&#1057;\!&#1091;&#1088;&#1086;&#1082;&#1080;\8\25%20&#1042;&#1080;&#1079;&#1091;&#1072;&#1083;&#1080;&#1079;&#1072;&#1094;&#1080;&#1103;%20&#1080;&#1085;&#1092;&#1086;&#1088;&#1084;&#1072;&#1094;&#1080;&#1080;%20&#1074;%20&#1090;&#1077;&#1082;&#1089;&#1090;&#1086;&#1074;&#1099;&#1093;%20&#1076;&#1086;&#1082;&#1091;&#1084;&#1077;&#1085;&#1090;&#1072;&#1093;\2_&#1086;&#1090;&#1082;&#1088;&#1099;&#1090;&#1099;&#1081;\&#1043;&#1086;&#1090;&#1086;&#1074;&#1086;\&#1055;&#1088;&#1077;&#1079;&#1077;&#1085;&#1090;&#1072;&#1094;&#1080;&#1103;\17_hotyat_li_russkie_voyni.mp3" TargetMode="External"/><Relationship Id="rId9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3.xml"/><Relationship Id="rId1" Type="http://schemas.openxmlformats.org/officeDocument/2006/relationships/audio" Target="file:///I:\&#1096;&#1082;&#1086;&#1083;&#1072;\!&#1056;&#1040;&#1047;&#1056;&#1040;&#1041;&#1054;&#1058;&#1050;&#1048;%20&#1059;&#1056;&#1054;&#1050;&#1054;&#1042;\&#1041;&#1086;&#1089;&#1086;&#1074;&#1072;%20&#1051;&#1051;\!!!&#1060;&#1043;&#1054;&#1057;\!&#1091;&#1088;&#1086;&#1082;&#1080;\8\25%20&#1042;&#1080;&#1079;&#1091;&#1072;&#1083;&#1080;&#1079;&#1072;&#1094;&#1080;&#1103;%20&#1080;&#1085;&#1092;&#1086;&#1088;&#1084;&#1072;&#1094;&#1080;&#1080;%20&#1074;%20&#1090;&#1077;&#1082;&#1089;&#1090;&#1086;&#1074;&#1099;&#1093;%20&#1076;&#1086;&#1082;&#1091;&#1084;&#1077;&#1085;&#1090;&#1072;&#1093;\2_&#1086;&#1090;&#1082;&#1088;&#1099;&#1090;&#1099;&#1081;\&#1043;&#1086;&#1090;&#1086;&#1074;&#1086;\&#1055;&#1088;&#1077;&#1079;&#1077;&#1085;&#1090;&#1072;&#1094;&#1080;&#1103;\&#1048;&#1085;&#1089;&#1090;&#1088;&#1091;&#1084;&#1077;&#1085;&#1090;&#1072;&#1083;&#1100;&#1085;&#1072;&#1103;%20&#1084;&#1091;&#1079;&#1099;&#1082;&#1072;.mp3" TargetMode="External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qps.ru/3TEFc" TargetMode="External"/><Relationship Id="rId13" Type="http://schemas.openxmlformats.org/officeDocument/2006/relationships/hyperlink" Target="http://qps.ru/stR48" TargetMode="External"/><Relationship Id="rId3" Type="http://schemas.openxmlformats.org/officeDocument/2006/relationships/hyperlink" Target="http://qps.ru/ca5zG" TargetMode="External"/><Relationship Id="rId7" Type="http://schemas.openxmlformats.org/officeDocument/2006/relationships/hyperlink" Target="http://podyom.ruspole.info/node/1661" TargetMode="External"/><Relationship Id="rId12" Type="http://schemas.openxmlformats.org/officeDocument/2006/relationships/hyperlink" Target="http://qps.ru/XZTIC" TargetMode="External"/><Relationship Id="rId17" Type="http://schemas.openxmlformats.org/officeDocument/2006/relationships/hyperlink" Target="http://domosedrevda.ru/Ta-da_00000.png" TargetMode="External"/><Relationship Id="rId2" Type="http://schemas.openxmlformats.org/officeDocument/2006/relationships/hyperlink" Target="http://qps.ru/oFvbH" TargetMode="External"/><Relationship Id="rId16" Type="http://schemas.openxmlformats.org/officeDocument/2006/relationships/hyperlink" Target="http://qps.ru/E2ZdU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kanks.ru/silnye-storony-cheloveka" TargetMode="External"/><Relationship Id="rId11" Type="http://schemas.openxmlformats.org/officeDocument/2006/relationships/hyperlink" Target="http://qps.ru/DpY1O" TargetMode="External"/><Relationship Id="rId5" Type="http://schemas.openxmlformats.org/officeDocument/2006/relationships/hyperlink" Target="http://www.alnatex.ru/cart-icon.jpg" TargetMode="External"/><Relationship Id="rId15" Type="http://schemas.openxmlformats.org/officeDocument/2006/relationships/hyperlink" Target="http://qps.ru/r8CcB" TargetMode="External"/><Relationship Id="rId10" Type="http://schemas.openxmlformats.org/officeDocument/2006/relationships/hyperlink" Target="http://qps.ru/8xFNw" TargetMode="External"/><Relationship Id="rId4" Type="http://schemas.openxmlformats.org/officeDocument/2006/relationships/hyperlink" Target="http://qps.ru/o0MJC" TargetMode="External"/><Relationship Id="rId9" Type="http://schemas.openxmlformats.org/officeDocument/2006/relationships/hyperlink" Target="http://qps.ru/LBHpZ" TargetMode="External"/><Relationship Id="rId14" Type="http://schemas.openxmlformats.org/officeDocument/2006/relationships/hyperlink" Target="http://qps.ru/iOWnw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K:\ProPowerPoint\Шаблоны\В работе\Компьютер\KompPrin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400" y="0"/>
            <a:ext cx="911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ttp://mxs.ogo.ua/images/articles/1567/big/133301844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3040402"/>
            <a:ext cx="4286280" cy="3817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3"/>
          <p:cNvSpPr>
            <a:spLocks noChangeArrowheads="1"/>
          </p:cNvSpPr>
          <p:nvPr/>
        </p:nvSpPr>
        <p:spPr bwMode="auto">
          <a:xfrm>
            <a:off x="3071852" y="1590677"/>
            <a:ext cx="6000742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C00000"/>
                </a:solidFill>
                <a:latin typeface="Comic Sans MS" pitchFamily="66" charset="0"/>
              </a:rPr>
              <a:t>Терпение и время дают больше, чем сила или страсть. </a:t>
            </a:r>
          </a:p>
        </p:txBody>
      </p:sp>
      <p:sp>
        <p:nvSpPr>
          <p:cNvPr id="7" name="Прямоугольник 4"/>
          <p:cNvSpPr>
            <a:spLocks noChangeArrowheads="1"/>
          </p:cNvSpPr>
          <p:nvPr/>
        </p:nvSpPr>
        <p:spPr bwMode="auto">
          <a:xfrm>
            <a:off x="4491764" y="3929066"/>
            <a:ext cx="465223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dirty="0" smtClean="0">
                <a:latin typeface="Century Schoolbook" pitchFamily="18" charset="0"/>
              </a:rPr>
              <a:t>Жан де Лафонтен</a:t>
            </a:r>
            <a:endParaRPr lang="ru-RU" sz="4000" dirty="0">
              <a:latin typeface="Century Schoolbook" pitchFamily="18" charset="0"/>
            </a:endParaRPr>
          </a:p>
        </p:txBody>
      </p:sp>
      <p:pic>
        <p:nvPicPr>
          <p:cNvPr id="9" name="Инструментальная музы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643966" y="642939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561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7072330" cy="777875"/>
          </a:xfrm>
        </p:spPr>
        <p:txBody>
          <a:bodyPr/>
          <a:lstStyle/>
          <a:p>
            <a:r>
              <a:rPr lang="ru-RU" b="1" dirty="0" smtClean="0"/>
              <a:t>Первичное  закрепление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714744" y="928670"/>
            <a:ext cx="52864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Создание таблиц в текстовом процессоре </a:t>
            </a:r>
            <a:r>
              <a:rPr lang="en-US" sz="3600" b="1" dirty="0" smtClean="0">
                <a:solidFill>
                  <a:srgbClr val="C00000"/>
                </a:solidFill>
              </a:rPr>
              <a:t>MS Word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3074" name="Picture 2" descr="http://allwin.su/uploads/posts/2012-10/1349119277_word-tables-1-20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36543"/>
            <a:ext cx="4071966" cy="450713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7072330" cy="777875"/>
          </a:xfrm>
        </p:spPr>
        <p:txBody>
          <a:bodyPr/>
          <a:lstStyle/>
          <a:p>
            <a:r>
              <a:rPr lang="ru-RU" b="1" dirty="0" smtClean="0"/>
              <a:t>Первичное  закрепление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14282" y="1371415"/>
            <a:ext cx="88583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Работа с таблицами в текстовом процессоре </a:t>
            </a:r>
            <a:r>
              <a:rPr lang="en-US" sz="3600" b="1" dirty="0" smtClean="0">
                <a:solidFill>
                  <a:srgbClr val="C00000"/>
                </a:solidFill>
              </a:rPr>
              <a:t>MS Word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3076" name="Picture 4" descr="http://www.intuit.ru/EDI/10_10_14_2/1412880710-24106/tutorial/349/objects/10/files/10_0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746355"/>
            <a:ext cx="8883466" cy="246859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7072330" cy="777875"/>
          </a:xfrm>
        </p:spPr>
        <p:txBody>
          <a:bodyPr/>
          <a:lstStyle/>
          <a:p>
            <a:r>
              <a:rPr lang="ru-RU" b="1" dirty="0" smtClean="0"/>
              <a:t>Первичное  закрепление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14282" y="1371415"/>
            <a:ext cx="88583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Создание «сложных» таблиц в текстовом процессоре </a:t>
            </a:r>
            <a:r>
              <a:rPr lang="en-US" sz="3600" b="1" dirty="0" smtClean="0">
                <a:solidFill>
                  <a:srgbClr val="C00000"/>
                </a:solidFill>
              </a:rPr>
              <a:t>MS Word</a:t>
            </a:r>
            <a:endParaRPr lang="ru-RU" sz="3600" b="1" dirty="0">
              <a:solidFill>
                <a:srgbClr val="C0000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14352" y="2571744"/>
          <a:ext cx="7786738" cy="22860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2045"/>
                <a:gridCol w="1354216"/>
                <a:gridCol w="1354216"/>
                <a:gridCol w="1100301"/>
                <a:gridCol w="1184939"/>
                <a:gridCol w="931021"/>
              </a:tblGrid>
              <a:tr h="381003">
                <a:tc rowSpan="3">
                  <a:txBody>
                    <a:bodyPr/>
                    <a:lstStyle/>
                    <a:p>
                      <a:endParaRPr lang="ru-RU" sz="1200" dirty="0">
                        <a:ln>
                          <a:solidFill>
                            <a:srgbClr val="0033CC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endParaRPr lang="ru-RU" sz="1200" dirty="0">
                        <a:ln>
                          <a:solidFill>
                            <a:srgbClr val="0033CC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rgbClr val="0033CC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rgbClr val="0033CC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rgbClr val="0033CC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rgbClr val="0033CC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81003">
                <a:tc vMerge="1"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rgbClr val="0033CC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ru-RU" sz="1200" dirty="0">
                        <a:ln>
                          <a:solidFill>
                            <a:srgbClr val="0033CC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rgbClr val="0033CC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ru-RU" sz="1200" dirty="0">
                        <a:ln>
                          <a:solidFill>
                            <a:srgbClr val="0033CC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rgbClr val="0033CC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rgbClr val="0033CC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81003">
                <a:tc vMerge="1"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rgbClr val="0033CC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n>
                          <a:solidFill>
                            <a:srgbClr val="0033CC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n>
                          <a:solidFill>
                            <a:srgbClr val="0033CC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n>
                          <a:solidFill>
                            <a:srgbClr val="0033CC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n>
                          <a:solidFill>
                            <a:srgbClr val="0033CC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n>
                          <a:solidFill>
                            <a:srgbClr val="0033CC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81003">
                <a:tc>
                  <a:txBody>
                    <a:bodyPr/>
                    <a:lstStyle/>
                    <a:p>
                      <a:endParaRPr lang="ru-RU" sz="1200">
                        <a:ln>
                          <a:solidFill>
                            <a:srgbClr val="0033CC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n>
                          <a:solidFill>
                            <a:srgbClr val="0033CC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n>
                          <a:solidFill>
                            <a:srgbClr val="0033CC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n>
                          <a:solidFill>
                            <a:srgbClr val="0033CC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n>
                          <a:solidFill>
                            <a:srgbClr val="0033CC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n>
                          <a:solidFill>
                            <a:srgbClr val="0033CC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81003">
                <a:tc>
                  <a:txBody>
                    <a:bodyPr/>
                    <a:lstStyle/>
                    <a:p>
                      <a:endParaRPr lang="ru-RU" sz="1200">
                        <a:ln>
                          <a:solidFill>
                            <a:srgbClr val="0033CC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n>
                          <a:solidFill>
                            <a:srgbClr val="0033CC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n>
                          <a:solidFill>
                            <a:srgbClr val="0033CC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n>
                          <a:solidFill>
                            <a:srgbClr val="0033CC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n>
                          <a:solidFill>
                            <a:srgbClr val="0033CC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n>
                          <a:solidFill>
                            <a:srgbClr val="0033CC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81003">
                <a:tc>
                  <a:txBody>
                    <a:bodyPr/>
                    <a:lstStyle/>
                    <a:p>
                      <a:endParaRPr lang="ru-RU" sz="1200">
                        <a:ln>
                          <a:solidFill>
                            <a:srgbClr val="0033CC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n>
                          <a:solidFill>
                            <a:srgbClr val="0033CC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n>
                          <a:solidFill>
                            <a:srgbClr val="0033CC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n>
                          <a:solidFill>
                            <a:srgbClr val="0033CC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n>
                          <a:solidFill>
                            <a:srgbClr val="0033CC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n>
                          <a:solidFill>
                            <a:srgbClr val="0033CC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33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764" y="5000637"/>
            <a:ext cx="9082268" cy="164307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7072330" cy="777875"/>
          </a:xfrm>
        </p:spPr>
        <p:txBody>
          <a:bodyPr/>
          <a:lstStyle/>
          <a:p>
            <a:r>
              <a:rPr lang="ru-RU" b="1" dirty="0" smtClean="0"/>
              <a:t>Первичное  закрепление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42844" y="1371415"/>
            <a:ext cx="88583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Вставка объектов в текстовом процессоре </a:t>
            </a:r>
            <a:r>
              <a:rPr lang="en-US" sz="3600" b="1" dirty="0" smtClean="0">
                <a:solidFill>
                  <a:srgbClr val="C00000"/>
                </a:solidFill>
              </a:rPr>
              <a:t>MS Word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8" y="2643182"/>
            <a:ext cx="9001156" cy="11766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Безимени-1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3071802" y="1024708"/>
            <a:ext cx="3639781" cy="5833292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71406" y="-24"/>
            <a:ext cx="451155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Физкультминутка</a:t>
            </a:r>
          </a:p>
        </p:txBody>
      </p:sp>
      <p:pic>
        <p:nvPicPr>
          <p:cNvPr id="4" name="Физкульт-приве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643966" y="28572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67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8" y="-63519"/>
            <a:ext cx="8429652" cy="777875"/>
          </a:xfrm>
        </p:spPr>
        <p:txBody>
          <a:bodyPr/>
          <a:lstStyle/>
          <a:p>
            <a:r>
              <a:rPr lang="ru-RU" b="1" dirty="0" smtClean="0"/>
              <a:t>Творческое  применение  знаний</a:t>
            </a:r>
            <a:endParaRPr lang="ru-RU" b="1" dirty="0"/>
          </a:p>
        </p:txBody>
      </p:sp>
      <p:pic>
        <p:nvPicPr>
          <p:cNvPr id="5" name="Рисунок 4" descr="Безимени-13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21373" y="857232"/>
            <a:ext cx="5122627" cy="3000396"/>
          </a:xfrm>
          <a:prstGeom prst="rect">
            <a:avLst/>
          </a:prstGeom>
        </p:spPr>
      </p:pic>
      <p:pic>
        <p:nvPicPr>
          <p:cNvPr id="6" name="Рисунок 5" descr="Безимени-12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1928802"/>
            <a:ext cx="4714908" cy="471490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714876" y="4189574"/>
            <a:ext cx="4214842" cy="13111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ct val="90000"/>
              </a:lnSpc>
            </a:pPr>
            <a:r>
              <a:rPr lang="ru-RU" sz="4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Великой Победе посвящается…</a:t>
            </a:r>
            <a:endParaRPr lang="ru-RU" sz="4400" b="1" cap="none" spc="0" dirty="0">
              <a:ln w="11430"/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" name="02_proshchanie_slavyanki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/>
          <a:stretch>
            <a:fillRect/>
          </a:stretch>
        </p:blipFill>
        <p:spPr>
          <a:xfrm>
            <a:off x="3929058" y="6357958"/>
            <a:ext cx="304800" cy="304800"/>
          </a:xfrm>
          <a:prstGeom prst="rect">
            <a:avLst/>
          </a:prstGeom>
        </p:spPr>
      </p:pic>
      <p:pic>
        <p:nvPicPr>
          <p:cNvPr id="14" name="08_v_zemlyanke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0"/>
          <a:stretch>
            <a:fillRect/>
          </a:stretch>
        </p:blipFill>
        <p:spPr>
          <a:xfrm>
            <a:off x="4500562" y="6357958"/>
            <a:ext cx="304800" cy="304800"/>
          </a:xfrm>
          <a:prstGeom prst="rect">
            <a:avLst/>
          </a:prstGeom>
        </p:spPr>
      </p:pic>
      <p:pic>
        <p:nvPicPr>
          <p:cNvPr id="15" name="09_siniy_platochek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1"/>
          <a:stretch>
            <a:fillRect/>
          </a:stretch>
        </p:blipFill>
        <p:spPr>
          <a:xfrm>
            <a:off x="5072066" y="6357958"/>
            <a:ext cx="304800" cy="304800"/>
          </a:xfrm>
          <a:prstGeom prst="rect">
            <a:avLst/>
          </a:prstGeom>
        </p:spPr>
      </p:pic>
      <p:pic>
        <p:nvPicPr>
          <p:cNvPr id="16" name="17_hotyat_li_russkie_voyni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0"/>
          <a:stretch>
            <a:fillRect/>
          </a:stretch>
        </p:blipFill>
        <p:spPr>
          <a:xfrm>
            <a:off x="5643570" y="6357958"/>
            <a:ext cx="304800" cy="304800"/>
          </a:xfrm>
          <a:prstGeom prst="rect">
            <a:avLst/>
          </a:prstGeom>
        </p:spPr>
      </p:pic>
      <p:pic>
        <p:nvPicPr>
          <p:cNvPr id="17" name="20_denb_pobedi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0"/>
          <a:stretch>
            <a:fillRect/>
          </a:stretch>
        </p:blipFill>
        <p:spPr>
          <a:xfrm>
            <a:off x="6143636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8903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58903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30952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89855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56996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46851"/>
                            </p:stCondLst>
                            <p:childTnLst>
                              <p:par>
                                <p:cTn id="1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32180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79031"/>
                            </p:stCondLst>
                            <p:childTnLst>
                              <p:par>
                                <p:cTn id="1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34946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842" y="0"/>
            <a:ext cx="5189538" cy="777875"/>
          </a:xfrm>
        </p:spPr>
        <p:txBody>
          <a:bodyPr/>
          <a:lstStyle/>
          <a:p>
            <a:r>
              <a:rPr lang="ru-RU" b="1" dirty="0" smtClean="0"/>
              <a:t>Домашнее  задание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1406" y="1214422"/>
            <a:ext cx="7267118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У: </a:t>
            </a:r>
            <a:r>
              <a:rPr lang="ru-RU" sz="115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§ 4.4 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(п. 2 и 3)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6" name="Рисунок 5" descr="Безимени-14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85784" y="3313447"/>
            <a:ext cx="4238628" cy="3544553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357555" y="3108798"/>
            <a:ext cx="5786445" cy="26776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желанию: </a:t>
            </a:r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Составить кроссворд по теме урока</a:t>
            </a:r>
            <a:endParaRPr lang="ru-RU" sz="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32" y="-45203"/>
            <a:ext cx="5480923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800" b="1" dirty="0">
                <a:ln/>
                <a:solidFill>
                  <a:schemeClr val="bg1"/>
                </a:solidFill>
                <a:latin typeface="Arial" pitchFamily="34" charset="0"/>
              </a:rPr>
              <a:t>Лестница </a:t>
            </a:r>
            <a:r>
              <a:rPr lang="ru-RU" sz="4800" b="1" dirty="0" smtClean="0">
                <a:ln/>
                <a:solidFill>
                  <a:schemeClr val="bg1"/>
                </a:solidFill>
                <a:latin typeface="Arial" pitchFamily="34" charset="0"/>
              </a:rPr>
              <a:t> успеха</a:t>
            </a:r>
            <a:endParaRPr lang="ru-RU" sz="4800" b="1" dirty="0">
              <a:ln/>
              <a:solidFill>
                <a:schemeClr val="bg1"/>
              </a:solidFill>
              <a:latin typeface="Arial" pitchFamily="34" charset="0"/>
            </a:endParaRPr>
          </a:p>
        </p:txBody>
      </p:sp>
      <p:grpSp>
        <p:nvGrpSpPr>
          <p:cNvPr id="2" name="Группа 12"/>
          <p:cNvGrpSpPr>
            <a:grpSpLocks/>
          </p:cNvGrpSpPr>
          <p:nvPr/>
        </p:nvGrpSpPr>
        <p:grpSpPr bwMode="auto">
          <a:xfrm>
            <a:off x="665109" y="5826129"/>
            <a:ext cx="2336800" cy="912812"/>
            <a:chOff x="665109" y="5802345"/>
            <a:chExt cx="2336832" cy="913619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 rot="5400000" flipH="1" flipV="1">
              <a:off x="209094" y="6258360"/>
              <a:ext cx="913619" cy="1588"/>
            </a:xfrm>
            <a:prstGeom prst="line">
              <a:avLst/>
            </a:prstGeom>
            <a:ln w="571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>
              <a:off x="665109" y="5802345"/>
              <a:ext cx="2336832" cy="4766"/>
            </a:xfrm>
            <a:prstGeom prst="line">
              <a:avLst/>
            </a:prstGeom>
            <a:ln w="571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485" name="Прямоугольник 10"/>
          <p:cNvSpPr>
            <a:spLocks noChangeArrowheads="1"/>
          </p:cNvSpPr>
          <p:nvPr/>
        </p:nvSpPr>
        <p:spPr bwMode="auto">
          <a:xfrm>
            <a:off x="92083" y="857232"/>
            <a:ext cx="5837239" cy="267765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700" b="1" dirty="0">
                <a:solidFill>
                  <a:srgbClr val="C00000"/>
                </a:solidFill>
                <a:latin typeface="Comic Sans MS" pitchFamily="66" charset="0"/>
              </a:rPr>
              <a:t>Суди себя сам. Это самое трудное. Себя судить куда труднее, чем других. Если ты сумеешь правильно судить себя, значит, ты поистине мудр</a:t>
            </a:r>
            <a:r>
              <a:rPr lang="ru-RU" sz="2700" b="1" dirty="0" smtClean="0">
                <a:solidFill>
                  <a:srgbClr val="C00000"/>
                </a:solidFill>
                <a:latin typeface="Comic Sans MS" pitchFamily="66" charset="0"/>
              </a:rPr>
              <a:t>.</a:t>
            </a:r>
          </a:p>
          <a:p>
            <a:pPr algn="r"/>
            <a:r>
              <a:rPr lang="ru-RU" sz="2800" b="1" dirty="0" smtClean="0"/>
              <a:t>Сент-Экзюпери</a:t>
            </a:r>
            <a:endParaRPr lang="ru-RU" sz="2800" b="1" dirty="0"/>
          </a:p>
        </p:txBody>
      </p:sp>
      <p:grpSp>
        <p:nvGrpSpPr>
          <p:cNvPr id="4" name="Группа 13"/>
          <p:cNvGrpSpPr>
            <a:grpSpLocks/>
          </p:cNvGrpSpPr>
          <p:nvPr/>
        </p:nvGrpSpPr>
        <p:grpSpPr bwMode="auto">
          <a:xfrm>
            <a:off x="2965397" y="4911729"/>
            <a:ext cx="2336800" cy="914400"/>
            <a:chOff x="665109" y="5802345"/>
            <a:chExt cx="2336832" cy="913619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5400000" flipH="1" flipV="1">
              <a:off x="209886" y="6259154"/>
              <a:ext cx="912033" cy="1587"/>
            </a:xfrm>
            <a:prstGeom prst="line">
              <a:avLst/>
            </a:prstGeom>
            <a:ln w="571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665109" y="5802345"/>
              <a:ext cx="2336832" cy="4758"/>
            </a:xfrm>
            <a:prstGeom prst="line">
              <a:avLst/>
            </a:prstGeom>
            <a:ln w="571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Группа 16"/>
          <p:cNvGrpSpPr>
            <a:grpSpLocks/>
          </p:cNvGrpSpPr>
          <p:nvPr/>
        </p:nvGrpSpPr>
        <p:grpSpPr bwMode="auto">
          <a:xfrm>
            <a:off x="5302197" y="4000504"/>
            <a:ext cx="2336800" cy="912812"/>
            <a:chOff x="665109" y="5802345"/>
            <a:chExt cx="2336832" cy="913619"/>
          </a:xfrm>
        </p:grpSpPr>
        <p:cxnSp>
          <p:nvCxnSpPr>
            <p:cNvPr id="18" name="Прямая соединительная линия 17"/>
            <p:cNvCxnSpPr/>
            <p:nvPr/>
          </p:nvCxnSpPr>
          <p:spPr>
            <a:xfrm rot="5400000" flipH="1" flipV="1">
              <a:off x="209094" y="6258360"/>
              <a:ext cx="913619" cy="1587"/>
            </a:xfrm>
            <a:prstGeom prst="line">
              <a:avLst/>
            </a:prstGeom>
            <a:ln w="571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>
              <a:off x="665109" y="5802345"/>
              <a:ext cx="2336832" cy="4766"/>
            </a:xfrm>
            <a:prstGeom prst="line">
              <a:avLst/>
            </a:prstGeom>
            <a:ln w="571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488" name="TextBox 19"/>
          <p:cNvSpPr txBox="1">
            <a:spLocks noChangeArrowheads="1"/>
          </p:cNvSpPr>
          <p:nvPr/>
        </p:nvSpPr>
        <p:spPr bwMode="auto">
          <a:xfrm>
            <a:off x="701622" y="5899154"/>
            <a:ext cx="2190750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400" b="1" dirty="0"/>
              <a:t>У меня ничего не получилось</a:t>
            </a:r>
          </a:p>
        </p:txBody>
      </p:sp>
      <p:sp>
        <p:nvSpPr>
          <p:cNvPr id="20489" name="TextBox 20"/>
          <p:cNvSpPr txBox="1">
            <a:spLocks noChangeArrowheads="1"/>
          </p:cNvSpPr>
          <p:nvPr/>
        </p:nvSpPr>
        <p:spPr bwMode="auto">
          <a:xfrm>
            <a:off x="2928926" y="4949829"/>
            <a:ext cx="2355909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400" b="1" dirty="0">
                <a:solidFill>
                  <a:srgbClr val="5100C8"/>
                </a:solidFill>
              </a:rPr>
              <a:t>Я мог бы работать лучше</a:t>
            </a:r>
          </a:p>
        </p:txBody>
      </p:sp>
      <p:sp>
        <p:nvSpPr>
          <p:cNvPr id="20490" name="TextBox 21"/>
          <p:cNvSpPr txBox="1">
            <a:spLocks noChangeArrowheads="1"/>
          </p:cNvSpPr>
          <p:nvPr/>
        </p:nvSpPr>
        <p:spPr bwMode="auto">
          <a:xfrm>
            <a:off x="5338709" y="4037016"/>
            <a:ext cx="2190750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400" b="1">
                <a:solidFill>
                  <a:srgbClr val="FF0000"/>
                </a:solidFill>
              </a:rPr>
              <a:t>Я доволен своей работой</a:t>
            </a:r>
          </a:p>
        </p:txBody>
      </p:sp>
      <p:pic>
        <p:nvPicPr>
          <p:cNvPr id="17" name="Рисунок 16" descr="Безимени-17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2132" y="1000108"/>
            <a:ext cx="3619500" cy="2714625"/>
          </a:xfrm>
          <a:prstGeom prst="rect">
            <a:avLst/>
          </a:prstGeom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6416" y="1474761"/>
            <a:ext cx="8884740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сотрудничество!</a:t>
            </a:r>
            <a:endParaRPr lang="ru-RU" sz="5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4581" name="Picture 5" descr="Новости Фестиваля науки Официальный сайт Всероссийского Фестиваля нау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2428844"/>
            <a:ext cx="4429156" cy="4429156"/>
          </a:xfrm>
          <a:prstGeom prst="rect">
            <a:avLst/>
          </a:prstGeom>
          <a:noFill/>
        </p:spPr>
      </p:pic>
      <p:pic>
        <p:nvPicPr>
          <p:cNvPr id="5" name="Инструментальная музы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643966" y="21429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561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0" y="-71462"/>
            <a:ext cx="8001024" cy="777875"/>
          </a:xfrm>
        </p:spPr>
        <p:txBody>
          <a:bodyPr/>
          <a:lstStyle/>
          <a:p>
            <a:r>
              <a:rPr lang="ru-RU" dirty="0" smtClean="0"/>
              <a:t>Используемые  источники</a:t>
            </a:r>
          </a:p>
        </p:txBody>
      </p:sp>
      <p:sp>
        <p:nvSpPr>
          <p:cNvPr id="5123" name="Объект 2"/>
          <p:cNvSpPr>
            <a:spLocks noGrp="1"/>
          </p:cNvSpPr>
          <p:nvPr>
            <p:ph idx="1"/>
          </p:nvPr>
        </p:nvSpPr>
        <p:spPr>
          <a:xfrm>
            <a:off x="71406" y="1458935"/>
            <a:ext cx="8929750" cy="5470527"/>
          </a:xfrm>
        </p:spPr>
        <p:txBody>
          <a:bodyPr/>
          <a:lstStyle/>
          <a:p>
            <a:pPr>
              <a:spcBef>
                <a:spcPts val="300"/>
              </a:spcBef>
            </a:pPr>
            <a:r>
              <a:rPr lang="ru-RU" sz="1800" dirty="0" smtClean="0"/>
              <a:t>Шаблон презентации </a:t>
            </a:r>
            <a:r>
              <a:rPr lang="en-US" sz="1800" dirty="0" smtClean="0">
                <a:hlinkClick r:id="rId2"/>
              </a:rPr>
              <a:t>http://qps.ru/oFvbH</a:t>
            </a:r>
            <a:endParaRPr lang="ru-RU" sz="1800" dirty="0" smtClean="0"/>
          </a:p>
          <a:p>
            <a:pPr>
              <a:spcBef>
                <a:spcPts val="300"/>
              </a:spcBef>
            </a:pPr>
            <a:r>
              <a:rPr lang="ru-RU" sz="1800" dirty="0" smtClean="0"/>
              <a:t>Музыкальное сопровождение начала и конца урока (слайды 2 и 21)  </a:t>
            </a:r>
            <a:r>
              <a:rPr lang="en-US" sz="1800" dirty="0" smtClean="0">
                <a:hlinkClick r:id="rId3"/>
              </a:rPr>
              <a:t>http://qps.ru/ca5zG</a:t>
            </a:r>
            <a:endParaRPr lang="ru-RU" sz="1800" dirty="0" smtClean="0"/>
          </a:p>
          <a:p>
            <a:pPr marL="230400">
              <a:spcBef>
                <a:spcPts val="300"/>
              </a:spcBef>
            </a:pPr>
            <a:r>
              <a:rPr lang="ru-RU" sz="1800" dirty="0" smtClean="0"/>
              <a:t>Афоризм – девиз урока (слайд 2) </a:t>
            </a:r>
            <a:r>
              <a:rPr lang="en-US" sz="1800" dirty="0" smtClean="0">
                <a:hlinkClick r:id="rId4"/>
              </a:rPr>
              <a:t>http://qps.ru/o0MJC</a:t>
            </a:r>
            <a:endParaRPr lang="ru-RU" sz="1800" dirty="0" smtClean="0"/>
          </a:p>
          <a:p>
            <a:pPr marL="230400">
              <a:spcBef>
                <a:spcPts val="300"/>
              </a:spcBef>
            </a:pPr>
            <a:r>
              <a:rPr lang="ru-RU" sz="1800" dirty="0" smtClean="0"/>
              <a:t>Корзина (картинка, 3 слайд) </a:t>
            </a:r>
            <a:r>
              <a:rPr lang="en-US" sz="1800" dirty="0" smtClean="0">
                <a:hlinkClick r:id="rId5"/>
              </a:rPr>
              <a:t>http://www.alnatex.ru/cart-icon.jpg</a:t>
            </a:r>
            <a:endParaRPr lang="ru-RU" sz="1800" dirty="0" smtClean="0"/>
          </a:p>
          <a:p>
            <a:pPr marL="230400">
              <a:spcBef>
                <a:spcPts val="300"/>
              </a:spcBef>
            </a:pPr>
            <a:r>
              <a:rPr lang="ru-RU" sz="1800" dirty="0" smtClean="0"/>
              <a:t>Сильные стороны человека</a:t>
            </a:r>
            <a:r>
              <a:rPr lang="en-US" sz="1800" dirty="0" smtClean="0"/>
              <a:t> </a:t>
            </a:r>
            <a:r>
              <a:rPr lang="en-US" sz="1800" dirty="0" smtClean="0">
                <a:hlinkClick r:id="rId6"/>
              </a:rPr>
              <a:t>http://kanks.ru/silnye-storony-cheloveka</a:t>
            </a:r>
            <a:endParaRPr lang="ru-RU" sz="1800" dirty="0" smtClean="0"/>
          </a:p>
          <a:p>
            <a:pPr marL="230400">
              <a:spcBef>
                <a:spcPts val="300"/>
              </a:spcBef>
            </a:pPr>
            <a:r>
              <a:rPr lang="ru-RU" sz="1800" dirty="0" smtClean="0"/>
              <a:t>Нравственные проблемы войны </a:t>
            </a:r>
            <a:r>
              <a:rPr lang="en-US" sz="1800" dirty="0" smtClean="0">
                <a:hlinkClick r:id="rId7"/>
              </a:rPr>
              <a:t>http://podyom.ruspole.info/node/1661</a:t>
            </a:r>
            <a:endParaRPr lang="ru-RU" sz="1800" dirty="0" smtClean="0"/>
          </a:p>
          <a:p>
            <a:pPr marL="230400">
              <a:spcBef>
                <a:spcPts val="300"/>
              </a:spcBef>
            </a:pPr>
            <a:r>
              <a:rPr lang="ru-RU" sz="1800" dirty="0" smtClean="0"/>
              <a:t>Человечек (картинка, слайд 8) </a:t>
            </a:r>
            <a:r>
              <a:rPr lang="en-US" sz="1800" dirty="0" smtClean="0">
                <a:hlinkClick r:id="rId8"/>
              </a:rPr>
              <a:t>http://qps.ru/3TEFc</a:t>
            </a:r>
            <a:endParaRPr lang="ru-RU" sz="1800" dirty="0" smtClean="0"/>
          </a:p>
          <a:p>
            <a:pPr marL="230400">
              <a:spcBef>
                <a:spcPts val="300"/>
              </a:spcBef>
            </a:pPr>
            <a:r>
              <a:rPr lang="ru-RU" sz="1800" dirty="0" smtClean="0"/>
              <a:t>Зарядка (картинка, слайд 16) </a:t>
            </a:r>
            <a:r>
              <a:rPr lang="en-US" sz="1800" dirty="0" smtClean="0">
                <a:hlinkClick r:id="rId9" tooltip="http://www.abakanonline.ru/images/afisha/ne-propusti/utrennaja-zaryadka.jpg"/>
              </a:rPr>
              <a:t>http://qps.ru/LBHpZ</a:t>
            </a:r>
            <a:endParaRPr lang="ru-RU" sz="1800" dirty="0" smtClean="0"/>
          </a:p>
          <a:p>
            <a:pPr marL="230400">
              <a:spcBef>
                <a:spcPts val="300"/>
              </a:spcBef>
            </a:pPr>
            <a:r>
              <a:rPr lang="ru-RU" sz="1800" dirty="0" smtClean="0"/>
              <a:t>9 мая (картинка, слайд 17) </a:t>
            </a:r>
            <a:r>
              <a:rPr lang="en-US" sz="1800" dirty="0" smtClean="0">
                <a:hlinkClick r:id="rId10" tooltip="http://aze.rs.gov.ru/sites/default/files/images/1__70.preview.jpg"/>
              </a:rPr>
              <a:t>http://qps.ru/8xFNw</a:t>
            </a:r>
            <a:endParaRPr lang="ru-RU" sz="1800" dirty="0" smtClean="0"/>
          </a:p>
          <a:p>
            <a:pPr marL="230400">
              <a:spcBef>
                <a:spcPts val="300"/>
              </a:spcBef>
            </a:pPr>
            <a:r>
              <a:rPr lang="ru-RU" sz="1800" dirty="0" smtClean="0"/>
              <a:t>Солдат (картинка, слайд 17) </a:t>
            </a:r>
            <a:r>
              <a:rPr lang="en-US" sz="1800" dirty="0" smtClean="0"/>
              <a:t> </a:t>
            </a:r>
            <a:r>
              <a:rPr lang="en-US" sz="1800" dirty="0" smtClean="0">
                <a:hlinkClick r:id="rId11" tooltip="http://lucky-clover.su/image/cache/data/shop_pic/znachok%209M001-500x500.jpg"/>
              </a:rPr>
              <a:t>http://qps.ru/DpY1O</a:t>
            </a:r>
            <a:endParaRPr lang="ru-RU" sz="1800" dirty="0" smtClean="0"/>
          </a:p>
          <a:p>
            <a:pPr marL="230400">
              <a:spcBef>
                <a:spcPts val="300"/>
              </a:spcBef>
            </a:pPr>
            <a:r>
              <a:rPr lang="ru-RU" sz="1800" dirty="0" smtClean="0"/>
              <a:t>Музыкальное сопровождение – песни военных лет (слайд 17) </a:t>
            </a:r>
            <a:r>
              <a:rPr lang="en-US" sz="1800" dirty="0" smtClean="0">
                <a:hlinkClick r:id="rId12"/>
              </a:rPr>
              <a:t>http://qps.ru/XZTIC</a:t>
            </a:r>
            <a:endParaRPr lang="ru-RU" sz="1800" dirty="0" smtClean="0"/>
          </a:p>
          <a:p>
            <a:pPr marL="230400">
              <a:spcBef>
                <a:spcPts val="300"/>
              </a:spcBef>
            </a:pPr>
            <a:r>
              <a:rPr lang="ru-RU" sz="1800" dirty="0" smtClean="0"/>
              <a:t>Человечки (картинка, слайд 19) </a:t>
            </a:r>
            <a:r>
              <a:rPr lang="en-US" sz="1800" dirty="0" smtClean="0">
                <a:hlinkClick r:id="rId13"/>
              </a:rPr>
              <a:t>http://qps.ru/stR48</a:t>
            </a:r>
            <a:endParaRPr lang="ru-RU" sz="1800" dirty="0" smtClean="0"/>
          </a:p>
          <a:p>
            <a:pPr marL="230400">
              <a:spcBef>
                <a:spcPts val="300"/>
              </a:spcBef>
            </a:pPr>
            <a:r>
              <a:rPr lang="ru-RU" sz="1800" dirty="0" smtClean="0"/>
              <a:t>Рюкзак (картинка, слайд 19) </a:t>
            </a:r>
            <a:r>
              <a:rPr lang="en-US" sz="1800" dirty="0" smtClean="0">
                <a:hlinkClick r:id="rId14"/>
              </a:rPr>
              <a:t>http://qps.ru/iOWnw</a:t>
            </a:r>
            <a:endParaRPr lang="ru-RU" sz="1800" dirty="0" smtClean="0"/>
          </a:p>
          <a:p>
            <a:pPr marL="230400">
              <a:spcBef>
                <a:spcPts val="300"/>
              </a:spcBef>
            </a:pPr>
            <a:r>
              <a:rPr lang="ru-RU" sz="1800" dirty="0" smtClean="0"/>
              <a:t>Афоризм из книги «Маленький принц» (слайд 20) </a:t>
            </a:r>
            <a:r>
              <a:rPr lang="en-US" sz="1800" dirty="0" smtClean="0">
                <a:hlinkClick r:id="rId15"/>
              </a:rPr>
              <a:t>http://qps.ru/r8CcB</a:t>
            </a:r>
            <a:endParaRPr lang="ru-RU" sz="1800" dirty="0" smtClean="0"/>
          </a:p>
          <a:p>
            <a:pPr marL="230400">
              <a:spcBef>
                <a:spcPts val="300"/>
              </a:spcBef>
            </a:pPr>
            <a:r>
              <a:rPr lang="ru-RU" sz="1800" dirty="0" smtClean="0"/>
              <a:t>Лестница (картинка, слайд 20) </a:t>
            </a:r>
            <a:r>
              <a:rPr lang="en-US" sz="1800" dirty="0" smtClean="0">
                <a:hlinkClick r:id="rId16"/>
              </a:rPr>
              <a:t>http://qps.ru/E2ZdU</a:t>
            </a:r>
            <a:endParaRPr lang="ru-RU" sz="1800" dirty="0" smtClean="0"/>
          </a:p>
          <a:p>
            <a:pPr marL="230400">
              <a:spcBef>
                <a:spcPts val="300"/>
              </a:spcBef>
            </a:pPr>
            <a:r>
              <a:rPr lang="ru-RU" sz="1800" dirty="0" smtClean="0"/>
              <a:t>Человечек (картинка, слайд 21) </a:t>
            </a:r>
            <a:r>
              <a:rPr lang="en-US" sz="1800" dirty="0" smtClean="0">
                <a:hlinkClick r:id="rId17"/>
              </a:rPr>
              <a:t>http://domosedrevda.ru/Ta-da_00000.png</a:t>
            </a:r>
            <a:endParaRPr lang="ru-RU" sz="1800" dirty="0" smtClean="0"/>
          </a:p>
          <a:p>
            <a:pPr marL="230400"/>
            <a:endParaRPr lang="ru-RU" sz="1800" dirty="0" smtClean="0"/>
          </a:p>
          <a:p>
            <a:pPr marL="230400"/>
            <a:endParaRPr lang="ru-RU" sz="1800" dirty="0" smtClean="0"/>
          </a:p>
          <a:p>
            <a:pPr marL="230400"/>
            <a:endParaRPr lang="ru-RU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42900"/>
            <a:ext cx="8715404" cy="777875"/>
          </a:xfrm>
        </p:spPr>
        <p:txBody>
          <a:bodyPr/>
          <a:lstStyle/>
          <a:p>
            <a:r>
              <a:rPr lang="ru-RU" b="1" dirty="0" smtClean="0"/>
              <a:t>Проверка  домашнего  задания</a:t>
            </a:r>
            <a:endParaRPr lang="ru-RU" b="1" dirty="0"/>
          </a:p>
        </p:txBody>
      </p:sp>
      <p:pic>
        <p:nvPicPr>
          <p:cNvPr id="5" name="Рисунок 4" descr="Безимени-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1285860"/>
            <a:ext cx="7362480" cy="550070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078144" y="3005736"/>
            <a:ext cx="4422814" cy="923330"/>
          </a:xfrm>
          <a:prstGeom prst="rect">
            <a:avLst/>
          </a:prstGeom>
          <a:solidFill>
            <a:schemeClr val="bg2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Визуализация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42900"/>
            <a:ext cx="8715404" cy="777875"/>
          </a:xfrm>
        </p:spPr>
        <p:txBody>
          <a:bodyPr/>
          <a:lstStyle/>
          <a:p>
            <a:r>
              <a:rPr lang="ru-RU" b="1" dirty="0" smtClean="0"/>
              <a:t>Проверка  домашнего  задания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42844" y="1643050"/>
            <a:ext cx="87154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80000">
              <a:buFont typeface="Courier New" pitchFamily="49" charset="0"/>
              <a:buChar char="o"/>
            </a:pPr>
            <a:r>
              <a:rPr lang="ru-RU" sz="3200" b="1" dirty="0" smtClean="0"/>
              <a:t> С какой целью разработчики включают в текстовые документы списки, таблицы, графические изображения?</a:t>
            </a:r>
            <a:endParaRPr lang="ru-RU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42844" y="3566228"/>
            <a:ext cx="87154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80000">
              <a:buFont typeface="Courier New" pitchFamily="49" charset="0"/>
              <a:buChar char="o"/>
            </a:pPr>
            <a:r>
              <a:rPr lang="ru-RU" sz="3200" b="1" dirty="0" smtClean="0"/>
              <a:t> Для чего используются списки? Приведите примеры.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K:\ProPowerPoint\Шаблоны\В работе\Компьютер\KompPr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400" y="0"/>
            <a:ext cx="911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42900"/>
            <a:ext cx="8715404" cy="777875"/>
          </a:xfrm>
        </p:spPr>
        <p:txBody>
          <a:bodyPr/>
          <a:lstStyle/>
          <a:p>
            <a:r>
              <a:rPr lang="ru-RU" b="1" dirty="0" smtClean="0"/>
              <a:t>Проверка  домашнего  задания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42844" y="571480"/>
            <a:ext cx="8715436" cy="89011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indent="-180000">
              <a:lnSpc>
                <a:spcPct val="80000"/>
              </a:lnSpc>
              <a:buFont typeface="Courier New" pitchFamily="49" charset="0"/>
              <a:buChar char="o"/>
            </a:pPr>
            <a:r>
              <a:rPr lang="ru-RU" sz="3200" b="1" dirty="0" smtClean="0"/>
              <a:t> Сравните нумерованные и маркированные списки. Что у них общего и в чём отличие?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-71470" y="1428736"/>
            <a:ext cx="4929222" cy="54912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33CC"/>
                </a:solidFill>
              </a:rPr>
              <a:t>Сильные стороны человека</a:t>
            </a:r>
          </a:p>
          <a:p>
            <a:pPr marL="900000" indent="-324000">
              <a:spcBef>
                <a:spcPts val="100"/>
              </a:spcBef>
              <a:buFont typeface="+mj-lt"/>
              <a:buAutoNum type="arabicPeriod"/>
            </a:pPr>
            <a:r>
              <a:rPr lang="ru-RU" sz="2400" dirty="0" smtClean="0">
                <a:solidFill>
                  <a:srgbClr val="0070C0"/>
                </a:solidFill>
              </a:rPr>
              <a:t>дисциплина,</a:t>
            </a:r>
          </a:p>
          <a:p>
            <a:pPr marL="900000" indent="-324000">
              <a:spcBef>
                <a:spcPts val="100"/>
              </a:spcBef>
              <a:buFont typeface="+mj-lt"/>
              <a:buAutoNum type="arabicPeriod"/>
            </a:pPr>
            <a:r>
              <a:rPr lang="ru-RU" sz="2400" dirty="0" smtClean="0">
                <a:solidFill>
                  <a:srgbClr val="0070C0"/>
                </a:solidFill>
              </a:rPr>
              <a:t>честность,</a:t>
            </a:r>
          </a:p>
          <a:p>
            <a:pPr marL="900000" indent="-324000">
              <a:spcBef>
                <a:spcPts val="100"/>
              </a:spcBef>
              <a:buFont typeface="+mj-lt"/>
              <a:buAutoNum type="arabicPeriod"/>
            </a:pPr>
            <a:r>
              <a:rPr lang="ru-RU" sz="2400" dirty="0" smtClean="0">
                <a:solidFill>
                  <a:srgbClr val="0070C0"/>
                </a:solidFill>
              </a:rPr>
              <a:t>мужество,</a:t>
            </a:r>
          </a:p>
          <a:p>
            <a:pPr marL="900000" indent="-324000">
              <a:spcBef>
                <a:spcPts val="100"/>
              </a:spcBef>
              <a:buFont typeface="+mj-lt"/>
              <a:buAutoNum type="arabicPeriod"/>
            </a:pPr>
            <a:r>
              <a:rPr lang="ru-RU" sz="2400" dirty="0" smtClean="0">
                <a:solidFill>
                  <a:srgbClr val="0070C0"/>
                </a:solidFill>
              </a:rPr>
              <a:t>ответственность,</a:t>
            </a:r>
          </a:p>
          <a:p>
            <a:pPr marL="900000" indent="-324000">
              <a:spcBef>
                <a:spcPts val="100"/>
              </a:spcBef>
              <a:buFont typeface="+mj-lt"/>
              <a:buAutoNum type="arabicPeriod"/>
            </a:pPr>
            <a:r>
              <a:rPr lang="ru-RU" sz="2400" dirty="0" smtClean="0">
                <a:solidFill>
                  <a:srgbClr val="0070C0"/>
                </a:solidFill>
              </a:rPr>
              <a:t>трудолюбие,</a:t>
            </a:r>
          </a:p>
          <a:p>
            <a:pPr marL="900000" indent="-324000">
              <a:spcBef>
                <a:spcPts val="100"/>
              </a:spcBef>
              <a:buFont typeface="+mj-lt"/>
              <a:buAutoNum type="arabicPeriod"/>
            </a:pPr>
            <a:r>
              <a:rPr lang="ru-RU" sz="2400" dirty="0" smtClean="0">
                <a:solidFill>
                  <a:srgbClr val="0070C0"/>
                </a:solidFill>
              </a:rPr>
              <a:t>терпение,</a:t>
            </a:r>
          </a:p>
          <a:p>
            <a:pPr marL="900000" indent="-324000">
              <a:spcBef>
                <a:spcPts val="100"/>
              </a:spcBef>
              <a:buFont typeface="+mj-lt"/>
              <a:buAutoNum type="arabicPeriod"/>
            </a:pPr>
            <a:r>
              <a:rPr lang="ru-RU" sz="2400" dirty="0" smtClean="0">
                <a:solidFill>
                  <a:srgbClr val="0070C0"/>
                </a:solidFill>
              </a:rPr>
              <a:t>уверенность в себе,</a:t>
            </a:r>
          </a:p>
          <a:p>
            <a:pPr marL="900000" indent="-324000">
              <a:spcBef>
                <a:spcPts val="100"/>
              </a:spcBef>
              <a:buFont typeface="+mj-lt"/>
              <a:buAutoNum type="arabicPeriod"/>
            </a:pPr>
            <a:r>
              <a:rPr lang="ru-RU" sz="2400" dirty="0" smtClean="0">
                <a:solidFill>
                  <a:srgbClr val="0070C0"/>
                </a:solidFill>
              </a:rPr>
              <a:t>сострадание,</a:t>
            </a:r>
          </a:p>
          <a:p>
            <a:pPr marL="900000" indent="-324000">
              <a:spcBef>
                <a:spcPts val="100"/>
              </a:spcBef>
              <a:buFont typeface="+mj-lt"/>
              <a:buAutoNum type="arabicPeriod"/>
            </a:pPr>
            <a:r>
              <a:rPr lang="ru-RU" sz="2400" dirty="0" smtClean="0">
                <a:solidFill>
                  <a:srgbClr val="0070C0"/>
                </a:solidFill>
              </a:rPr>
              <a:t>справедливость,</a:t>
            </a:r>
          </a:p>
          <a:p>
            <a:pPr marL="900000" indent="-324000">
              <a:spcBef>
                <a:spcPts val="100"/>
              </a:spcBef>
              <a:buFont typeface="+mj-lt"/>
              <a:buAutoNum type="arabicPeriod"/>
            </a:pPr>
            <a:r>
              <a:rPr lang="ru-RU" sz="2400" dirty="0" smtClean="0">
                <a:solidFill>
                  <a:srgbClr val="0070C0"/>
                </a:solidFill>
              </a:rPr>
              <a:t>лидерство,</a:t>
            </a:r>
          </a:p>
          <a:p>
            <a:pPr marL="900000" indent="-324000">
              <a:spcBef>
                <a:spcPts val="100"/>
              </a:spcBef>
              <a:buFont typeface="+mj-lt"/>
              <a:buAutoNum type="arabicPeriod"/>
            </a:pPr>
            <a:r>
              <a:rPr lang="ru-RU" sz="2400" dirty="0" smtClean="0">
                <a:solidFill>
                  <a:srgbClr val="0070C0"/>
                </a:solidFill>
              </a:rPr>
              <a:t>преданность,</a:t>
            </a:r>
          </a:p>
          <a:p>
            <a:pPr marL="900000" indent="-324000">
              <a:spcBef>
                <a:spcPts val="100"/>
              </a:spcBef>
              <a:buFont typeface="+mj-lt"/>
              <a:buAutoNum type="arabicPeriod"/>
            </a:pPr>
            <a:r>
              <a:rPr lang="ru-RU" sz="2400" dirty="0" smtClean="0">
                <a:solidFill>
                  <a:srgbClr val="0070C0"/>
                </a:solidFill>
              </a:rPr>
              <a:t>надежность</a:t>
            </a:r>
          </a:p>
          <a:p>
            <a:pPr marL="900000" indent="-324000">
              <a:spcBef>
                <a:spcPts val="100"/>
              </a:spcBef>
              <a:buFont typeface="+mj-lt"/>
              <a:buAutoNum type="arabicPeriod"/>
            </a:pPr>
            <a:r>
              <a:rPr lang="ru-RU" sz="2400" dirty="0" smtClean="0">
                <a:solidFill>
                  <a:srgbClr val="0070C0"/>
                </a:solidFill>
              </a:rPr>
              <a:t>…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86314" y="1500174"/>
            <a:ext cx="407196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33CC"/>
                </a:solidFill>
              </a:rPr>
              <a:t>Нравственные</a:t>
            </a:r>
            <a:r>
              <a:rPr lang="ru-RU" dirty="0" smtClean="0"/>
              <a:t> </a:t>
            </a:r>
            <a:r>
              <a:rPr lang="ru-RU" sz="2800" b="1" dirty="0" smtClean="0">
                <a:solidFill>
                  <a:srgbClr val="0033CC"/>
                </a:solidFill>
              </a:rPr>
              <a:t>проблемы войны</a:t>
            </a:r>
          </a:p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714908" y="2428868"/>
            <a:ext cx="4500562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0070C0"/>
                </a:solidFill>
              </a:rPr>
              <a:t>  Бывают ли справедливые войны и при каких условиях война может считаться справедливой (нравственно оправданной)?</a:t>
            </a:r>
          </a:p>
          <a:p>
            <a:pPr>
              <a:spcBef>
                <a:spcPts val="600"/>
              </a:spcBef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0070C0"/>
                </a:solidFill>
              </a:rPr>
              <a:t>  Какие методы (средства) ведения войны могут быть допустимы? </a:t>
            </a:r>
          </a:p>
          <a:p>
            <a:pPr>
              <a:spcBef>
                <a:spcPts val="600"/>
              </a:spcBef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0070C0"/>
                </a:solidFill>
              </a:rPr>
              <a:t>  Какими нравственными качествами должен обладать воин?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/>
      <p:bldP spid="6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42900"/>
            <a:ext cx="8715404" cy="777875"/>
          </a:xfrm>
        </p:spPr>
        <p:txBody>
          <a:bodyPr/>
          <a:lstStyle/>
          <a:p>
            <a:r>
              <a:rPr lang="ru-RU" b="1" dirty="0" smtClean="0"/>
              <a:t>Проверка  домашнего  задания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1406" y="1494526"/>
            <a:ext cx="87154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80000">
              <a:buFont typeface="Courier New" pitchFamily="49" charset="0"/>
              <a:buChar char="o"/>
            </a:pPr>
            <a:r>
              <a:rPr lang="ru-RU" sz="3200" b="1" dirty="0" smtClean="0"/>
              <a:t> Какой список называют многоуровневым? Приведите пример такого списка.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42844" y="2857496"/>
            <a:ext cx="87154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80000">
              <a:buFont typeface="Courier New" pitchFamily="49" charset="0"/>
              <a:buChar char="o"/>
            </a:pPr>
            <a:r>
              <a:rPr lang="ru-RU" sz="3200" b="1" dirty="0" smtClean="0"/>
              <a:t> Какие графические объекты могут быть включены в текстовый документ?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Тема  урока</a:t>
            </a:r>
            <a:endParaRPr lang="ru-RU" b="1" dirty="0"/>
          </a:p>
        </p:txBody>
      </p:sp>
      <p:pic>
        <p:nvPicPr>
          <p:cNvPr id="5" name="Рисунок 4" descr="Безимени-8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6182" y="1316476"/>
            <a:ext cx="1214446" cy="53986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189538" cy="777875"/>
          </a:xfrm>
        </p:spPr>
        <p:txBody>
          <a:bodyPr/>
          <a:lstStyle/>
          <a:p>
            <a:r>
              <a:rPr lang="ru-RU" b="1" dirty="0" smtClean="0"/>
              <a:t>Тема  урока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1571612"/>
            <a:ext cx="8858312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«Визуализация информации в текстовых документах с помощью таблиц»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42900"/>
            <a:ext cx="9001156" cy="777875"/>
          </a:xfrm>
        </p:spPr>
        <p:txBody>
          <a:bodyPr/>
          <a:lstStyle/>
          <a:p>
            <a:r>
              <a:rPr lang="ru-RU" b="1" dirty="0" smtClean="0"/>
              <a:t>Мотивация  учебной  деятельности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42844" y="642918"/>
            <a:ext cx="8858312" cy="133882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3000" b="1" dirty="0" smtClean="0"/>
              <a:t>Кто, когда написал слова и музыку самых любимых песен военных лет и когда они были впервые исполнены?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45907" y="5941979"/>
            <a:ext cx="7855117" cy="7017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ct val="90000"/>
              </a:lnSpc>
            </a:pPr>
            <a:r>
              <a:rPr lang="ru-RU" sz="4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«Я бы, пожалуй, сделал так …»</a:t>
            </a:r>
            <a:endParaRPr lang="ru-RU" sz="4400" b="1" cap="none" spc="0" dirty="0">
              <a:ln w="11430"/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76740" y="1643050"/>
            <a:ext cx="5981540" cy="407196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-142900"/>
            <a:ext cx="8715404" cy="777875"/>
          </a:xfrm>
        </p:spPr>
        <p:txBody>
          <a:bodyPr/>
          <a:lstStyle/>
          <a:p>
            <a:r>
              <a:rPr lang="ru-RU" b="1" dirty="0" smtClean="0"/>
              <a:t>Постановка  целей  и  задач  урока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110" y="1357298"/>
            <a:ext cx="37750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Цель урока: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3648678"/>
            <a:ext cx="44222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Задачи урока: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2214554"/>
            <a:ext cx="38077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Научиться…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57224" y="4505934"/>
            <a:ext cx="44255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Рассмотреть…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60873" y="5506066"/>
            <a:ext cx="40863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Применить…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omputer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Komputer</Template>
  <TotalTime>323</TotalTime>
  <Words>433</Words>
  <Application>Microsoft Office PowerPoint</Application>
  <PresentationFormat>Экран (4:3)</PresentationFormat>
  <Paragraphs>81</Paragraphs>
  <Slides>19</Slides>
  <Notes>0</Notes>
  <HiddenSlides>0</HiddenSlides>
  <MMClips>8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Komputer</vt:lpstr>
      <vt:lpstr>Слайд 1</vt:lpstr>
      <vt:lpstr>Проверка  домашнего  задания</vt:lpstr>
      <vt:lpstr>Проверка  домашнего  задания</vt:lpstr>
      <vt:lpstr>Проверка  домашнего  задания</vt:lpstr>
      <vt:lpstr>Проверка  домашнего  задания</vt:lpstr>
      <vt:lpstr>Тема  урока</vt:lpstr>
      <vt:lpstr>Тема  урока</vt:lpstr>
      <vt:lpstr>Мотивация  учебной  деятельности</vt:lpstr>
      <vt:lpstr>Постановка  целей  и  задач  урока</vt:lpstr>
      <vt:lpstr>Первичное  закрепление</vt:lpstr>
      <vt:lpstr>Первичное  закрепление</vt:lpstr>
      <vt:lpstr>Первичное  закрепление</vt:lpstr>
      <vt:lpstr>Первичное  закрепление</vt:lpstr>
      <vt:lpstr>Слайд 14</vt:lpstr>
      <vt:lpstr>Творческое  применение  знаний</vt:lpstr>
      <vt:lpstr>Домашнее  задание</vt:lpstr>
      <vt:lpstr>Слайд 17</vt:lpstr>
      <vt:lpstr>Слайд 18</vt:lpstr>
      <vt:lpstr>Используемые  источники</vt:lpstr>
    </vt:vector>
  </TitlesOfParts>
  <Company>Homus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>Компьютер</dc:subject>
  <dc:creator>Romeo</dc:creator>
  <dc:description>http://propowerpoint.ru - Бесплатные шаблоны для презентаций. Полезные советы и уроки PowerPoint .</dc:description>
  <cp:lastModifiedBy>Romeo</cp:lastModifiedBy>
  <cp:revision>39</cp:revision>
  <dcterms:created xsi:type="dcterms:W3CDTF">2015-03-12T07:01:46Z</dcterms:created>
  <dcterms:modified xsi:type="dcterms:W3CDTF">2015-03-14T13:20:30Z</dcterms:modified>
</cp:coreProperties>
</file>