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notesMasterIdLst>
    <p:notesMasterId r:id="rId22"/>
  </p:notesMasterIdLst>
  <p:sldIdLst>
    <p:sldId id="256" r:id="rId3"/>
    <p:sldId id="271" r:id="rId4"/>
    <p:sldId id="285" r:id="rId5"/>
    <p:sldId id="276" r:id="rId6"/>
    <p:sldId id="284" r:id="rId7"/>
    <p:sldId id="283" r:id="rId8"/>
    <p:sldId id="286" r:id="rId9"/>
    <p:sldId id="288" r:id="rId10"/>
    <p:sldId id="299" r:id="rId11"/>
    <p:sldId id="301" r:id="rId12"/>
    <p:sldId id="302" r:id="rId13"/>
    <p:sldId id="312" r:id="rId14"/>
    <p:sldId id="316" r:id="rId15"/>
    <p:sldId id="281" r:id="rId16"/>
    <p:sldId id="317" r:id="rId17"/>
    <p:sldId id="313" r:id="rId18"/>
    <p:sldId id="319" r:id="rId19"/>
    <p:sldId id="321" r:id="rId20"/>
    <p:sldId id="282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8000"/>
    <a:srgbClr val="CC9900"/>
    <a:srgbClr val="3333CC"/>
    <a:srgbClr val="FF0066"/>
    <a:srgbClr val="CC0099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4392EAF-F132-4D90-AF09-439D2CA8E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C3785-3EA6-47AA-B9CE-7B29064A6813}" type="slidenum">
              <a:rPr lang="ru-RU"/>
              <a:pPr/>
              <a:t>9</a:t>
            </a:fld>
            <a:endParaRPr lang="ru-RU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156A9-ACF5-4BDD-A223-410CD9E5E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65CCB-807A-420D-AC27-AEEC51E282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E1C15-5827-4F4B-94FE-0BA76194D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C2E4BF-C286-4368-B8F7-49FA5AF7E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B06FA-1DA6-4227-AAC0-368A56880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29756-A821-4D92-BB86-99351011F0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64BA9-50BB-4483-9C36-D5A9F64286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469E5-AA00-43D1-97B4-E7862D2062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FEFBD-181E-4AC6-90F4-059E8B266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5C5A0-0D02-4B74-A006-D93035E71B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6EF19-8006-45B1-A9E3-2CB8BD5CEA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144DE-893B-4DA1-81D6-9E9F54E8AC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9458E-7249-4CD3-A3B4-F1A5EBFA56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2AA13-B0CA-4BEB-8E13-97F2DAD9A7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68AB7-F388-45FA-B864-051FA0DE2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BDB60-604A-4250-AD62-D509A4BB8F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C8557-39BA-4762-8952-93C7E5304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7F0F9-82EE-4772-8782-A8B9CB89F0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B6837-E3C0-44A7-B790-2CD991D5F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9A74-AC12-4B09-95BE-37D0A68B91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24615-8046-4410-B63F-FF3BF9BC4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89292-6E1E-4261-B1D3-D5304647D0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09C99E7-35F3-4FE0-ACC1-2B66AA8E5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E5DE7D2E-4174-4AB9-8DD1-FD9EA7F6B5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506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506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506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6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6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7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7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7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7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7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7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507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07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08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4508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08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08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508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08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08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08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08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09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09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09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509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9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509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510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10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10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10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10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10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10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10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4510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847012" cy="597535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ТВОРЧЕСКИЙ ОТЧЁТ ШМО УЧИТЕЛЕЙ ЭСТЕТИЧЕСКОГО ЦИКЛА ПРЕДМЕТОВ ЗА 2014 – 2015 УЧ.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53562E-6 C 0.02865 -0.00069 0.05938 -0.01064 0.10469 0.01434 C 0.15 0.03932 0.23473 0.108 0.2724 0.14963 C 0.31007 0.19126 0.31771 0.21416 0.33073 0.26434 C 0.34375 0.3143 0.35886 0.38183 0.35087 0.45074 C 0.34289 0.51966 0.31806 0.61957 0.28316 0.67808 C 0.24827 0.73705 0.19532 0.7729 0.1415 0.80343 C 0.08768 0.83372 0.02882 0.87419 -0.03993 0.86078 C -0.10868 0.84737 -0.21493 0.79649 -0.27083 0.72341 C -0.32673 0.65033 -0.37048 0.51157 -0.37534 0.42207 C -0.3802 0.33257 -0.3335 0.24399 -0.3 0.1864 C -0.26649 0.12882 -0.2125 0.10384 -0.17378 0.07586 C -0.13507 0.04788 -0.09618 0.02984 -0.0677 0.0185 C -0.03923 0.00717 -0.02864 0.0007 -2.77778E-7 -1.53562E-6 Z " pathEditMode="relative" rAng="0" ptsTypes="aaaaaaaaaaaaaa">
                                      <p:cBhvr>
                                        <p:cTn id="6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50825" y="1196975"/>
            <a:ext cx="8497888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96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РАБОТА В ГОРОДЕ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i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Участие в городских выставках</a:t>
            </a:r>
            <a:endParaRPr lang="ru-RU" sz="3600" i="1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459038" cy="6762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</p:txBody>
      </p:sp>
      <p:pic>
        <p:nvPicPr>
          <p:cNvPr id="14340" name="Picture 4" descr="IMG_892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08175" y="1484313"/>
            <a:ext cx="5132388" cy="384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IMG_7448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388" y="4149725"/>
            <a:ext cx="1728787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IMG_7450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019925" y="4149725"/>
            <a:ext cx="194468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771775" y="5516563"/>
            <a:ext cx="35290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solidFill>
                  <a:srgbClr val="3333CC"/>
                </a:solidFill>
              </a:rPr>
              <a:t>Кобылина О.А.</a:t>
            </a:r>
          </a:p>
          <a:p>
            <a:pPr algn="ctr">
              <a:spcBef>
                <a:spcPct val="50000"/>
              </a:spcBef>
            </a:pPr>
            <a:r>
              <a:rPr lang="ru-RU" sz="2400">
                <a:solidFill>
                  <a:srgbClr val="3333CC"/>
                </a:solidFill>
              </a:rPr>
              <a:t>Березин В.П.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Игра «Большие гонки» для учащихся и родителей 1 – 4  классов </a:t>
            </a:r>
            <a:endParaRPr lang="ru-RU" sz="4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4" name="AutoShape 5" descr="IMG_4756"/>
          <p:cNvSpPr>
            <a:spLocks noChangeArrowheads="1"/>
          </p:cNvSpPr>
          <p:nvPr/>
        </p:nvSpPr>
        <p:spPr bwMode="auto">
          <a:xfrm>
            <a:off x="2700338" y="2924175"/>
            <a:ext cx="3600450" cy="3384550"/>
          </a:xfrm>
          <a:prstGeom prst="roundRect">
            <a:avLst>
              <a:gd name="adj" fmla="val 16667"/>
            </a:avLst>
          </a:prstGeom>
          <a:blipFill dpi="0" rotWithShape="1">
            <a:blip r:embed="rId2" cstate="screen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AutoShape 6" descr="IMG_4763-1"/>
          <p:cNvSpPr>
            <a:spLocks noChangeArrowheads="1"/>
          </p:cNvSpPr>
          <p:nvPr/>
        </p:nvSpPr>
        <p:spPr bwMode="auto">
          <a:xfrm rot="-734776">
            <a:off x="323850" y="3141663"/>
            <a:ext cx="2089150" cy="3209925"/>
          </a:xfrm>
          <a:prstGeom prst="roundRect">
            <a:avLst>
              <a:gd name="adj" fmla="val 16667"/>
            </a:avLst>
          </a:prstGeom>
          <a:blipFill dpi="0" rotWithShape="1">
            <a:blip r:embed="rId3" cstate="screen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AutoShape 7" descr="IMG_1658"/>
          <p:cNvSpPr>
            <a:spLocks noChangeArrowheads="1"/>
          </p:cNvSpPr>
          <p:nvPr/>
        </p:nvSpPr>
        <p:spPr bwMode="auto">
          <a:xfrm rot="1058348">
            <a:off x="6659563" y="3213100"/>
            <a:ext cx="2089150" cy="3209925"/>
          </a:xfrm>
          <a:prstGeom prst="roundRect">
            <a:avLst>
              <a:gd name="adj" fmla="val 16667"/>
            </a:avLst>
          </a:prstGeom>
          <a:blipFill dpi="0" rotWithShape="1">
            <a:blip r:embed="rId4" cstate="screen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Игра «Весенние ласточки»</a:t>
            </a:r>
            <a:b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место</a:t>
            </a:r>
            <a:endParaRPr lang="ru-RU" sz="40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8" name="AutoShape 5" descr="IMG_4756"/>
          <p:cNvSpPr>
            <a:spLocks noChangeArrowheads="1"/>
          </p:cNvSpPr>
          <p:nvPr/>
        </p:nvSpPr>
        <p:spPr bwMode="auto">
          <a:xfrm>
            <a:off x="2700338" y="2924175"/>
            <a:ext cx="3600450" cy="3384550"/>
          </a:xfrm>
          <a:prstGeom prst="roundRect">
            <a:avLst>
              <a:gd name="adj" fmla="val 16667"/>
            </a:avLst>
          </a:prstGeom>
          <a:blipFill dpi="0" rotWithShape="1">
            <a:blip r:embed="rId2" cstate="screen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AutoShape 6" descr="IMG_4763-1"/>
          <p:cNvSpPr>
            <a:spLocks noChangeArrowheads="1"/>
          </p:cNvSpPr>
          <p:nvPr/>
        </p:nvSpPr>
        <p:spPr bwMode="auto">
          <a:xfrm rot="-734776">
            <a:off x="323850" y="3141663"/>
            <a:ext cx="2089150" cy="3209925"/>
          </a:xfrm>
          <a:prstGeom prst="roundRect">
            <a:avLst>
              <a:gd name="adj" fmla="val 16667"/>
            </a:avLst>
          </a:prstGeom>
          <a:blipFill dpi="0" rotWithShape="1">
            <a:blip r:embed="rId3" cstate="screen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0" name="AutoShape 7" descr="IMG_1658"/>
          <p:cNvSpPr>
            <a:spLocks noChangeArrowheads="1"/>
          </p:cNvSpPr>
          <p:nvPr/>
        </p:nvSpPr>
        <p:spPr bwMode="auto">
          <a:xfrm rot="1058348">
            <a:off x="6659563" y="3213100"/>
            <a:ext cx="2089150" cy="3209925"/>
          </a:xfrm>
          <a:prstGeom prst="roundRect">
            <a:avLst>
              <a:gd name="adj" fmla="val 16667"/>
            </a:avLst>
          </a:prstGeom>
          <a:blipFill dpi="0" rotWithShape="1">
            <a:blip r:embed="rId4" cstate="screen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4"/>
          <p:cNvSpPr>
            <a:spLocks noChangeArrowheads="1" noChangeShapeType="1" noTextEdit="1"/>
          </p:cNvSpPr>
          <p:nvPr/>
        </p:nvSpPr>
        <p:spPr bwMode="auto">
          <a:xfrm>
            <a:off x="684213" y="333375"/>
            <a:ext cx="777557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Участие в городской спартакиаде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11188" y="1628775"/>
            <a:ext cx="3744912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Баскетбол (мальчики, 2000 – </a:t>
            </a:r>
            <a:r>
              <a:rPr lang="ru-RU" sz="28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2003</a:t>
            </a:r>
            <a:r>
              <a:rPr lang="ru-RU" sz="32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г.р.) – 3 место, город, область </a:t>
            </a:r>
          </a:p>
          <a:p>
            <a:pPr>
              <a:spcBef>
                <a:spcPct val="50000"/>
              </a:spcBef>
              <a:defRPr/>
            </a:pPr>
            <a:r>
              <a:rPr lang="ru-RU" sz="32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Настольный теннис – 1 место – девочки, 2 место мальчики</a:t>
            </a:r>
          </a:p>
        </p:txBody>
      </p:sp>
      <p:sp>
        <p:nvSpPr>
          <p:cNvPr id="17412" name="AutoShape 6" descr="IMG_4569"/>
          <p:cNvSpPr>
            <a:spLocks noChangeArrowheads="1"/>
          </p:cNvSpPr>
          <p:nvPr/>
        </p:nvSpPr>
        <p:spPr bwMode="auto">
          <a:xfrm>
            <a:off x="4211638" y="1773238"/>
            <a:ext cx="4537075" cy="4392612"/>
          </a:xfrm>
          <a:prstGeom prst="roundRect">
            <a:avLst>
              <a:gd name="adj" fmla="val 16667"/>
            </a:avLst>
          </a:prstGeom>
          <a:blipFill dpi="0" rotWithShape="1">
            <a:blip r:embed="rId2" cstate="screen"/>
            <a:srcRect/>
            <a:stretch>
              <a:fillRect/>
            </a:stretch>
          </a:blipFill>
          <a:ln w="381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4"/>
          <p:cNvSpPr>
            <a:spLocks noChangeArrowheads="1" noChangeShapeType="1" noTextEdit="1"/>
          </p:cNvSpPr>
          <p:nvPr/>
        </p:nvSpPr>
        <p:spPr bwMode="auto">
          <a:xfrm>
            <a:off x="684213" y="333375"/>
            <a:ext cx="777557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Участие в городской спартакиаде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11188" y="1628775"/>
            <a:ext cx="3744912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2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Первомайская эстафета – 3 место,</a:t>
            </a:r>
          </a:p>
          <a:p>
            <a:pPr>
              <a:spcBef>
                <a:spcPct val="50000"/>
              </a:spcBef>
              <a:defRPr/>
            </a:pPr>
            <a:r>
              <a:rPr lang="ru-RU" sz="32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Лыжные гонки– 3 место – девочки,  </a:t>
            </a:r>
          </a:p>
          <a:p>
            <a:pPr>
              <a:spcBef>
                <a:spcPct val="50000"/>
              </a:spcBef>
              <a:defRPr/>
            </a:pPr>
            <a:r>
              <a:rPr lang="ru-RU" sz="32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«Дружба» – 1 место девочки, 2 место мальчики</a:t>
            </a:r>
          </a:p>
        </p:txBody>
      </p:sp>
      <p:sp>
        <p:nvSpPr>
          <p:cNvPr id="18436" name="AutoShape 6" descr="IMG_4569"/>
          <p:cNvSpPr>
            <a:spLocks noChangeArrowheads="1"/>
          </p:cNvSpPr>
          <p:nvPr/>
        </p:nvSpPr>
        <p:spPr bwMode="auto">
          <a:xfrm>
            <a:off x="4211638" y="1773238"/>
            <a:ext cx="4537075" cy="4392612"/>
          </a:xfrm>
          <a:prstGeom prst="roundRect">
            <a:avLst>
              <a:gd name="adj" fmla="val 16667"/>
            </a:avLst>
          </a:prstGeom>
          <a:blipFill dpi="0" rotWithShape="1">
            <a:blip r:embed="rId2" cstate="screen"/>
            <a:srcRect/>
            <a:stretch>
              <a:fillRect/>
            </a:stretch>
          </a:blipFill>
          <a:ln w="381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07375" cy="467995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Участие в международных конкурсах «Молоток»</a:t>
            </a:r>
            <a:endParaRPr lang="ru-RU" sz="4000" dirty="0" smtClean="0">
              <a:solidFill>
                <a:srgbClr val="3333CC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07375" cy="467995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ru-RU" sz="2000" dirty="0" smtClean="0">
              <a:solidFill>
                <a:srgbClr val="3333CC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Участие в международной олимпиаде по физической культуре «Орленок»</a:t>
            </a:r>
            <a:b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место в области:</a:t>
            </a:r>
            <a:b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Титова Софья – 6б</a:t>
            </a:r>
            <a:b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место в области – Седова Валерия, 6б</a:t>
            </a:r>
            <a:b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место в области – Гурьева Владлена, 6а, Лобанова Анастасия, 6б </a:t>
            </a:r>
            <a:r>
              <a:rPr lang="ru-RU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Чижков</a:t>
            </a: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Сергей, 5а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07375" cy="467995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ru-RU" sz="2000" dirty="0" smtClean="0">
              <a:solidFill>
                <a:srgbClr val="3333CC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Участие в международной олимпиаде по физической культуре «Орленок»</a:t>
            </a:r>
            <a:b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место в городе:</a:t>
            </a:r>
            <a:b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Доставалов</a:t>
            </a: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Дмитрий, </a:t>
            </a:r>
            <a:r>
              <a:rPr lang="ru-RU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ПятышевМатвей</a:t>
            </a: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ru-RU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Пчелов</a:t>
            </a: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Денис, Титова Софья, </a:t>
            </a:r>
            <a:b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место в городе – Седова Валерия, Плотникова Алина, </a:t>
            </a:r>
            <a:r>
              <a:rPr lang="ru-RU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Чижков</a:t>
            </a: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Сергей,</a:t>
            </a:r>
            <a:b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место в городе – Гурьева Владлена, Лобанова Анастасия, </a:t>
            </a:r>
            <a:r>
              <a:rPr lang="ru-RU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Старцева</a:t>
            </a: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Кристина, </a:t>
            </a:r>
            <a:r>
              <a:rPr lang="ru-RU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Марьинская</a:t>
            </a: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Алина, </a:t>
            </a:r>
            <a:r>
              <a:rPr lang="ru-RU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Баснина</a:t>
            </a:r>
            <a:r>
              <a:rPr lang="ru-RU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Виктория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4"/>
          <p:cNvSpPr>
            <a:spLocks noChangeArrowheads="1" noChangeShapeType="1" noTextEdit="1"/>
          </p:cNvSpPr>
          <p:nvPr/>
        </p:nvSpPr>
        <p:spPr bwMode="auto">
          <a:xfrm>
            <a:off x="611188" y="1412875"/>
            <a:ext cx="8064500" cy="28051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Работа ШМО учителей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эстетического цикла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оценена на «Удовлетворительно»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924175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CC0099"/>
                </a:solidFill>
                <a:latin typeface="Comic Sans MS" pitchFamily="66" charset="0"/>
              </a:rPr>
              <a:t>В 2014-2015 учебном году учителя нашего объединения вели активную работу в школе, участвовали в городских мероприятиях, посещали уроки коллег в школе и городе.</a:t>
            </a:r>
            <a:br>
              <a:rPr lang="ru-RU" sz="4000" smtClean="0">
                <a:solidFill>
                  <a:srgbClr val="CC0099"/>
                </a:solidFill>
                <a:latin typeface="Comic Sans MS" pitchFamily="66" charset="0"/>
              </a:rPr>
            </a:br>
            <a:r>
              <a:rPr lang="ru-RU" sz="4000" smtClean="0">
                <a:solidFill>
                  <a:srgbClr val="CC0099"/>
                </a:solidFill>
                <a:latin typeface="Comic Sans MS" pitchFamily="66" charset="0"/>
              </a:rPr>
              <a:t>Упор в работе делали на здоровьесберегающие технологии.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50825" y="1989138"/>
            <a:ext cx="8497888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96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РАБОТА В ШКОЛЕ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5472113" cy="33845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1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    </a:t>
            </a:r>
            <a:r>
              <a:rPr lang="ru-RU" sz="28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Кобылина О.А. и Березин В.П. в рамках декады искусств провел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«Ярмарку изобилия», 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ru-RU" sz="2800" b="1" i="1" dirty="0" smtClean="0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Березин В.П. дал мастер – класс «Подарок ветерану»</a:t>
            </a:r>
            <a:endParaRPr lang="ru-RU" sz="10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1" name="Rectangle 5" descr="ЦВЕТЫ ИЗ ЛЕНТ"/>
          <p:cNvSpPr>
            <a:spLocks noChangeArrowheads="1"/>
          </p:cNvSpPr>
          <p:nvPr/>
        </p:nvSpPr>
        <p:spPr bwMode="auto">
          <a:xfrm>
            <a:off x="179388" y="3933825"/>
            <a:ext cx="2808287" cy="26638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381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CC9900"/>
              </a:solidFill>
            </a:endParaRPr>
          </a:p>
        </p:txBody>
      </p:sp>
      <p:sp>
        <p:nvSpPr>
          <p:cNvPr id="7172" name="Rectangle 6" descr="IMG_2859"/>
          <p:cNvSpPr>
            <a:spLocks noChangeArrowheads="1"/>
          </p:cNvSpPr>
          <p:nvPr/>
        </p:nvSpPr>
        <p:spPr bwMode="auto">
          <a:xfrm>
            <a:off x="6084888" y="3860800"/>
            <a:ext cx="2808287" cy="2663825"/>
          </a:xfrm>
          <a:prstGeom prst="rect">
            <a:avLst/>
          </a:prstGeom>
          <a:blipFill dpi="0" rotWithShape="1">
            <a:blip r:embed="rId3" cstate="screen"/>
            <a:srcRect/>
            <a:stretch>
              <a:fillRect/>
            </a:stretch>
          </a:blipFill>
          <a:ln w="381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CC9900"/>
              </a:solidFill>
            </a:endParaRPr>
          </a:p>
        </p:txBody>
      </p:sp>
      <p:sp>
        <p:nvSpPr>
          <p:cNvPr id="7173" name="Oval 8" descr="ЦВЕТЫ ИЗ ЛЕНТ1"/>
          <p:cNvSpPr>
            <a:spLocks noChangeArrowheads="1"/>
          </p:cNvSpPr>
          <p:nvPr/>
        </p:nvSpPr>
        <p:spPr bwMode="auto">
          <a:xfrm>
            <a:off x="3132138" y="3860800"/>
            <a:ext cx="2735262" cy="2736850"/>
          </a:xfrm>
          <a:prstGeom prst="ellipse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CC9900"/>
              </a:solidFill>
            </a:endParaRPr>
          </a:p>
        </p:txBody>
      </p:sp>
      <p:sp>
        <p:nvSpPr>
          <p:cNvPr id="7174" name="Rectangle 9" descr="IMG_2863"/>
          <p:cNvSpPr>
            <a:spLocks noChangeArrowheads="1"/>
          </p:cNvSpPr>
          <p:nvPr/>
        </p:nvSpPr>
        <p:spPr bwMode="auto">
          <a:xfrm>
            <a:off x="6084888" y="692150"/>
            <a:ext cx="2808287" cy="2663825"/>
          </a:xfrm>
          <a:prstGeom prst="rect">
            <a:avLst/>
          </a:prstGeom>
          <a:blipFill dpi="0" rotWithShape="1">
            <a:blip r:embed="rId5" cstate="screen"/>
            <a:srcRect/>
            <a:stretch>
              <a:fillRect/>
            </a:stretch>
          </a:blipFill>
          <a:ln w="38100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CC99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97887" cy="2087563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Шишова Т.Н. организовала внеклассные мероприятия  для </a:t>
            </a:r>
            <a:br>
              <a:rPr lang="ru-RU" sz="360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r>
              <a:rPr lang="ru-RU" sz="360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1 - 4классов  «Веселые старты»</a:t>
            </a:r>
            <a:r>
              <a:rPr lang="ru-RU" sz="4000" dirty="0" smtClean="0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24300" y="2420938"/>
            <a:ext cx="5005388" cy="1727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360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</a:p>
        </p:txBody>
      </p:sp>
      <p:sp>
        <p:nvSpPr>
          <p:cNvPr id="8196" name="AutoShape 4" descr="IMG_1550"/>
          <p:cNvSpPr>
            <a:spLocks noChangeArrowheads="1"/>
          </p:cNvSpPr>
          <p:nvPr/>
        </p:nvSpPr>
        <p:spPr bwMode="auto">
          <a:xfrm>
            <a:off x="250825" y="1989138"/>
            <a:ext cx="3816350" cy="2159000"/>
          </a:xfrm>
          <a:prstGeom prst="roundRect">
            <a:avLst>
              <a:gd name="adj" fmla="val 16667"/>
            </a:avLst>
          </a:prstGeom>
          <a:blipFill dpi="0" rotWithShape="1">
            <a:blip r:embed="rId2" cstate="screen"/>
            <a:srcRect/>
            <a:stretch>
              <a:fillRect/>
            </a:stretch>
          </a:blipFill>
          <a:ln w="38100">
            <a:solidFill>
              <a:srgbClr val="FF00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  <p:sp>
        <p:nvSpPr>
          <p:cNvPr id="8197" name="AutoShape 8" descr="IMG_1553"/>
          <p:cNvSpPr>
            <a:spLocks noChangeArrowheads="1"/>
          </p:cNvSpPr>
          <p:nvPr/>
        </p:nvSpPr>
        <p:spPr bwMode="auto">
          <a:xfrm>
            <a:off x="250825" y="4365625"/>
            <a:ext cx="3816350" cy="2159000"/>
          </a:xfrm>
          <a:prstGeom prst="roundRect">
            <a:avLst>
              <a:gd name="adj" fmla="val 16667"/>
            </a:avLst>
          </a:prstGeom>
          <a:blipFill dpi="0" rotWithShape="1">
            <a:blip r:embed="rId3" cstate="screen"/>
            <a:srcRect/>
            <a:stretch>
              <a:fillRect/>
            </a:stretch>
          </a:blipFill>
          <a:ln w="38100">
            <a:solidFill>
              <a:srgbClr val="FF00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AutoShape 4" descr="IMG_1550"/>
          <p:cNvSpPr>
            <a:spLocks noChangeArrowheads="1"/>
          </p:cNvSpPr>
          <p:nvPr/>
        </p:nvSpPr>
        <p:spPr bwMode="auto">
          <a:xfrm>
            <a:off x="4500563" y="1928813"/>
            <a:ext cx="3816350" cy="2159000"/>
          </a:xfrm>
          <a:prstGeom prst="roundRect">
            <a:avLst>
              <a:gd name="adj" fmla="val 16667"/>
            </a:avLst>
          </a:prstGeom>
          <a:blipFill dpi="0" rotWithShape="1">
            <a:blip r:embed="rId4" cstate="screen"/>
            <a:srcRect/>
            <a:stretch>
              <a:fillRect/>
            </a:stretch>
          </a:blipFill>
          <a:ln w="38100">
            <a:solidFill>
              <a:srgbClr val="FF00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  <p:sp>
        <p:nvSpPr>
          <p:cNvPr id="8199" name="AutoShape 4" descr="IMG_1550"/>
          <p:cNvSpPr>
            <a:spLocks noChangeArrowheads="1"/>
          </p:cNvSpPr>
          <p:nvPr/>
        </p:nvSpPr>
        <p:spPr bwMode="auto">
          <a:xfrm>
            <a:off x="4500563" y="4429125"/>
            <a:ext cx="3816350" cy="2159000"/>
          </a:xfrm>
          <a:prstGeom prst="roundRect">
            <a:avLst>
              <a:gd name="adj" fmla="val 16667"/>
            </a:avLst>
          </a:prstGeom>
          <a:blipFill dpi="0" rotWithShape="1">
            <a:blip r:embed="rId5" cstate="screen"/>
            <a:srcRect/>
            <a:stretch>
              <a:fillRect/>
            </a:stretch>
          </a:blipFill>
          <a:ln w="38100">
            <a:solidFill>
              <a:srgbClr val="FF00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7559675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Железко Д.А. в рамках декады искусств показал урок в 10 классе по теме «Армейские будни».</a:t>
            </a:r>
            <a:r>
              <a:rPr lang="ru-RU" sz="4000" dirty="0" smtClean="0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00250"/>
            <a:ext cx="5148263" cy="167322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sz="28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 Дню здоровья подготовил внеклассное мероприятие «Богатырские игры» </a:t>
            </a:r>
          </a:p>
          <a:p>
            <a:pPr algn="ctr" eaLnBrk="1" hangingPunct="1">
              <a:buFontTx/>
              <a:buNone/>
              <a:defRPr/>
            </a:pPr>
            <a:r>
              <a:rPr lang="ru-RU" sz="28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учащихся 7 – 8 классов, Новогодний волейбол для 9 – 11 классов</a:t>
            </a:r>
          </a:p>
        </p:txBody>
      </p:sp>
      <p:sp>
        <p:nvSpPr>
          <p:cNvPr id="9220" name="AutoShape 5" descr="362_6239"/>
          <p:cNvSpPr>
            <a:spLocks noChangeArrowheads="1"/>
          </p:cNvSpPr>
          <p:nvPr/>
        </p:nvSpPr>
        <p:spPr bwMode="auto">
          <a:xfrm>
            <a:off x="5148263" y="4292600"/>
            <a:ext cx="3527425" cy="2160588"/>
          </a:xfrm>
          <a:prstGeom prst="roundRect">
            <a:avLst>
              <a:gd name="adj" fmla="val 16667"/>
            </a:avLst>
          </a:prstGeom>
          <a:blipFill dpi="0" rotWithShape="1">
            <a:blip r:embed="rId2" cstate="screen"/>
            <a:srcRect/>
            <a:stretch>
              <a:fillRect/>
            </a:stretch>
          </a:blipFill>
          <a:ln w="381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AutoShape 6" descr="отжимание"/>
          <p:cNvSpPr>
            <a:spLocks noChangeArrowheads="1"/>
          </p:cNvSpPr>
          <p:nvPr/>
        </p:nvSpPr>
        <p:spPr bwMode="auto">
          <a:xfrm>
            <a:off x="5072063" y="1928813"/>
            <a:ext cx="3887787" cy="2160587"/>
          </a:xfrm>
          <a:prstGeom prst="roundRect">
            <a:avLst>
              <a:gd name="adj" fmla="val 16667"/>
            </a:avLst>
          </a:prstGeom>
          <a:blipFill dpi="0" rotWithShape="1">
            <a:blip r:embed="rId3" cstate="screen"/>
            <a:srcRect/>
            <a:stretch>
              <a:fillRect/>
            </a:stretch>
          </a:blipFill>
          <a:ln w="3810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5688013" cy="1655762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Панфилова Н.Г. показала урок для учителей физкультуры по теме «Подвижные игры» во 2 «Б» классе;</a:t>
            </a:r>
            <a:r>
              <a:rPr lang="ru-RU" sz="2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sz="40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375" y="2060575"/>
            <a:ext cx="5257800" cy="13668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ru-RU" sz="2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рамках аттестации провела урок в 6 классе по теме «Баскетбол»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sz="2400" dirty="0" smtClean="0">
              <a:solidFill>
                <a:srgbClr val="3333CC"/>
              </a:solidFill>
            </a:endParaRP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85750" y="3000375"/>
            <a:ext cx="460851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Мастер- класс для педагогов области 2Урок физической культуры в рамах СДП</a:t>
            </a:r>
          </a:p>
        </p:txBody>
      </p:sp>
      <p:sp>
        <p:nvSpPr>
          <p:cNvPr id="10245" name="Rectangle 8" descr="IMG_1270"/>
          <p:cNvSpPr>
            <a:spLocks noChangeArrowheads="1"/>
          </p:cNvSpPr>
          <p:nvPr/>
        </p:nvSpPr>
        <p:spPr bwMode="auto">
          <a:xfrm>
            <a:off x="6011863" y="260350"/>
            <a:ext cx="2881312" cy="1655763"/>
          </a:xfrm>
          <a:prstGeom prst="rect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 w="28575" cap="rnd">
            <a:solidFill>
              <a:srgbClr val="CC00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Rectangle 11" descr="362_6258"/>
          <p:cNvSpPr>
            <a:spLocks noChangeArrowheads="1"/>
          </p:cNvSpPr>
          <p:nvPr/>
        </p:nvSpPr>
        <p:spPr bwMode="auto">
          <a:xfrm>
            <a:off x="611188" y="4941888"/>
            <a:ext cx="2881312" cy="1655762"/>
          </a:xfrm>
          <a:prstGeom prst="rect">
            <a:avLst/>
          </a:prstGeom>
          <a:blipFill dpi="0" rotWithShape="1">
            <a:blip r:embed="rId3" cstate="screen"/>
            <a:srcRect/>
            <a:stretch>
              <a:fillRect/>
            </a:stretch>
          </a:blipFill>
          <a:ln w="28575" cap="rnd">
            <a:solidFill>
              <a:srgbClr val="CC0099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4214813" y="4929188"/>
            <a:ext cx="43195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Игра «Вместе с семьей» в 5 – 6  классах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84213" y="620713"/>
            <a:ext cx="7991475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0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Учителями Железко Д.А. и Панфиловой Н.Г. была организована внеклассная   </a:t>
            </a:r>
            <a:r>
              <a:rPr lang="ru-RU" sz="4000" b="1" i="1" dirty="0" err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физкультурно</a:t>
            </a:r>
            <a:r>
              <a:rPr lang="ru-RU" sz="4000" b="1" i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– оздоровительная работа в МОУ «СОШ №3» через систему Олимпийских игр, в которой участвовали учащиеся 5 -11 классов.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i="1" dirty="0">
                <a:solidFill>
                  <a:srgbClr val="3291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Результаты  Спартакиады 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3600" b="1" i="1" dirty="0">
                <a:solidFill>
                  <a:srgbClr val="3291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2014 - 2015</a:t>
            </a:r>
          </a:p>
        </p:txBody>
      </p:sp>
      <p:pic>
        <p:nvPicPr>
          <p:cNvPr id="70659" name="Picture 3" descr="IMG_2016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286500" y="2428875"/>
            <a:ext cx="226695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500063" y="1928813"/>
            <a:ext cx="5389562" cy="3416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Победители 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i="1" dirty="0">
                <a:latin typeface="Comic Sans MS" pitchFamily="66" charset="0"/>
              </a:rPr>
              <a:t>  </a:t>
            </a:r>
            <a:endParaRPr lang="ru-RU" sz="2400" b="1" i="1" dirty="0">
              <a:solidFill>
                <a:srgbClr val="9900CC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2400" b="1" i="1" dirty="0">
                <a:solidFill>
                  <a:srgbClr val="9900CC"/>
                </a:solidFill>
                <a:latin typeface="Comic Sans MS" pitchFamily="66" charset="0"/>
              </a:rPr>
              <a:t>1 место – 6 «Б», 8 «А», 10 классы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i="1" dirty="0">
                <a:solidFill>
                  <a:srgbClr val="9900CC"/>
                </a:solidFill>
                <a:latin typeface="Comic Sans MS" pitchFamily="66" charset="0"/>
              </a:rPr>
              <a:t>2 место -6 «А», 8»Б», 9 классы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400" b="1" i="1" dirty="0">
                <a:solidFill>
                  <a:srgbClr val="9900CC"/>
                </a:solidFill>
                <a:latin typeface="Comic Sans MS" pitchFamily="66" charset="0"/>
              </a:rPr>
              <a:t>3 место – 5 «А», 7 «А», 11 классы</a:t>
            </a:r>
            <a:endParaRPr lang="ru-RU" sz="2400" b="1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60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361</TotalTime>
  <Words>390</Words>
  <Application>Microsoft Office PowerPoint</Application>
  <PresentationFormat>Экран (4:3)</PresentationFormat>
  <Paragraphs>46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Оформление по умолчанию</vt:lpstr>
      <vt:lpstr>Пастель</vt:lpstr>
      <vt:lpstr>ТВОРЧЕСКИЙ ОТЧЁТ ШМО УЧИТЕЛЕЙ ЭСТЕТИЧЕСКОГО ЦИКЛА ПРЕДМЕТОВ ЗА 2014 – 2015 УЧ. ГОД</vt:lpstr>
      <vt:lpstr>В 2014-2015 учебном году учителя нашего объединения вели активную работу в школе, участвовали в городских мероприятиях, посещали уроки коллег в школе и городе. Упор в работе делали на здоровьесберегающие технологии.</vt:lpstr>
      <vt:lpstr>Слайд 3</vt:lpstr>
      <vt:lpstr>Слайд 4</vt:lpstr>
      <vt:lpstr>Шишова Т.Н. организовала внеклассные мероприятия  для  1 - 4классов  «Веселые старты» </vt:lpstr>
      <vt:lpstr>Железко Д.А. в рамках декады искусств показал урок в 10 классе по теме «Армейские будни». </vt:lpstr>
      <vt:lpstr>Панфилова Н.Г. показала урок для учителей физкультуры по теме «Подвижные игры» во 2 «Б» классе; </vt:lpstr>
      <vt:lpstr>Слайд 8</vt:lpstr>
      <vt:lpstr>Слайд 9</vt:lpstr>
      <vt:lpstr>Слайд 10</vt:lpstr>
      <vt:lpstr>Участие в городских выставках</vt:lpstr>
      <vt:lpstr>Игра «Большие гонки» для учащихся и родителей 1 – 4  классов </vt:lpstr>
      <vt:lpstr>Игра «Весенние ласточки» 3 место</vt:lpstr>
      <vt:lpstr>Слайд 14</vt:lpstr>
      <vt:lpstr>Слайд 15</vt:lpstr>
      <vt:lpstr>  Участие в международных конкурсах «Молоток»</vt:lpstr>
      <vt:lpstr>  </vt:lpstr>
      <vt:lpstr>  </vt:lpstr>
      <vt:lpstr>Слайд 19</vt:lpstr>
    </vt:vector>
  </TitlesOfParts>
  <Company>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ШМО УЧИТЕЛЕЙ ЭСТЕТИЧЕСКОГО ЦИКЛА ПРЕДМЕТОВ ЗА 2006 – 2007 УЧ. ГОД</dc:title>
  <dc:creator>KS</dc:creator>
  <cp:lastModifiedBy>Учитель</cp:lastModifiedBy>
  <cp:revision>16</cp:revision>
  <dcterms:created xsi:type="dcterms:W3CDTF">2007-05-29T12:20:44Z</dcterms:created>
  <dcterms:modified xsi:type="dcterms:W3CDTF">2015-12-30T06:38:26Z</dcterms:modified>
</cp:coreProperties>
</file>