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4" r:id="rId7"/>
    <p:sldId id="276" r:id="rId8"/>
    <p:sldId id="285" r:id="rId9"/>
    <p:sldId id="286" r:id="rId10"/>
    <p:sldId id="297" r:id="rId11"/>
    <p:sldId id="275" r:id="rId12"/>
    <p:sldId id="287" r:id="rId13"/>
    <p:sldId id="283" r:id="rId14"/>
    <p:sldId id="289" r:id="rId15"/>
    <p:sldId id="261" r:id="rId16"/>
    <p:sldId id="262" r:id="rId17"/>
    <p:sldId id="274" r:id="rId18"/>
    <p:sldId id="263" r:id="rId19"/>
    <p:sldId id="266" r:id="rId20"/>
    <p:sldId id="265" r:id="rId21"/>
    <p:sldId id="260" r:id="rId22"/>
    <p:sldId id="267" r:id="rId23"/>
    <p:sldId id="270" r:id="rId24"/>
    <p:sldId id="273" r:id="rId25"/>
    <p:sldId id="264" r:id="rId26"/>
    <p:sldId id="292" r:id="rId27"/>
    <p:sldId id="291" r:id="rId28"/>
    <p:sldId id="293" r:id="rId29"/>
    <p:sldId id="294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2F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5BFB5-265E-44E3-B715-899D41CF25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020B-A163-4B2C-9666-8FEB4BCB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1360289"/>
            <a:ext cx="6286544" cy="28715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 работы МО точных наук</a:t>
            </a:r>
          </a:p>
          <a:p>
            <a:pPr algn="ctr">
              <a:lnSpc>
                <a:spcPct val="70000"/>
              </a:lnSpc>
            </a:pPr>
            <a:r>
              <a:rPr lang="ru-RU" sz="7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2014 – 2015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учебный год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" y="0"/>
            <a:ext cx="913322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8" y="31600"/>
            <a:ext cx="678657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Участие в тренинге «Создание видеоролика»</a:t>
            </a:r>
            <a:endParaRPr lang="ru-RU" sz="3600" b="1" dirty="0">
              <a:solidFill>
                <a:srgbClr val="0070C0"/>
              </a:solidFill>
              <a:latin typeface="Arno Pro Captio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25" y="857232"/>
            <a:ext cx="610794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27322"/>
            <a:ext cx="4143372" cy="29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143512"/>
            <a:ext cx="2969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Тарасова И.С.,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Смирнова Л.Г.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" y="0"/>
            <a:ext cx="913322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4291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Участие в видеоконференции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«Безопасное использование ЭОР в обучении»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Caption" pitchFamily="18" charset="0"/>
            </a:endParaRPr>
          </a:p>
        </p:txBody>
      </p:sp>
      <p:pic>
        <p:nvPicPr>
          <p:cNvPr id="6" name="Picture 5" descr="20140320_163057_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142984"/>
            <a:ext cx="3786182" cy="3101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014111915161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357686" y="1785926"/>
            <a:ext cx="4394668" cy="265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Участие в семинаре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«Исследовательская деятельность в математике»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Captio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604838"/>
            <a:ext cx="91440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dirty="0">
                <a:solidFill>
                  <a:srgbClr val="00006A"/>
                </a:solidFill>
                <a:latin typeface="Monotype Corsiva" pitchFamily="66" charset="0"/>
              </a:rPr>
              <a:t>Приняли участие в международных, региональных и </a:t>
            </a:r>
          </a:p>
          <a:p>
            <a:pPr algn="ctr"/>
            <a:r>
              <a:rPr lang="ru-RU" sz="7200" dirty="0">
                <a:solidFill>
                  <a:srgbClr val="00006A"/>
                </a:solidFill>
                <a:latin typeface="Monotype Corsiva" pitchFamily="66" charset="0"/>
              </a:rPr>
              <a:t>городских </a:t>
            </a:r>
          </a:p>
          <a:p>
            <a:pPr algn="ctr"/>
            <a:r>
              <a:rPr lang="ru-RU" sz="7200" dirty="0">
                <a:solidFill>
                  <a:srgbClr val="00006A"/>
                </a:solidFill>
                <a:latin typeface="Monotype Corsiva" pitchFamily="66" charset="0"/>
              </a:rPr>
              <a:t>мероприятиях</a:t>
            </a:r>
          </a:p>
        </p:txBody>
      </p:sp>
      <p:pic>
        <p:nvPicPr>
          <p:cNvPr id="44035" name="Picture 3" descr="1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789363"/>
            <a:ext cx="1979612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" y="0"/>
            <a:ext cx="9133224" cy="6858000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2893207" y="1107265"/>
            <a:ext cx="3071834" cy="442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62842"/>
            <a:ext cx="9072562" cy="40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Участие в Ломоносовской олимпиаде -2014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8" y="4929198"/>
            <a:ext cx="9072562" cy="40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Кондратова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Н.А.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Титова М.В.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Зайцева Т.Л.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-342140" y="1127904"/>
            <a:ext cx="3255954" cy="2143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5822161" y="1250145"/>
            <a:ext cx="3714752" cy="2500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27384"/>
            <a:ext cx="9133224" cy="6858000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1910" y="4572008"/>
            <a:ext cx="917591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C00000"/>
                </a:solidFill>
                <a:latin typeface="Comic Sans MS" pitchFamily="66" charset="0"/>
              </a:rPr>
              <a:t>«Кенгуру» - международная игра по математике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Приняли участие: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5,6,7,8,10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классы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– 41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человек.+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нач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школа=30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человек</a:t>
            </a:r>
          </a:p>
          <a:p>
            <a:pPr algn="ctr">
              <a:defRPr/>
            </a:pPr>
            <a:r>
              <a:rPr lang="ru-RU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Кондратова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Н.А.-3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место в районе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(Юрьева А.- 7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класс)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screen">
            <a:lum bright="21000" contrast="1000"/>
          </a:blip>
          <a:srcRect/>
          <a:stretch>
            <a:fillRect/>
          </a:stretch>
        </p:blipFill>
        <p:spPr bwMode="auto">
          <a:xfrm rot="-5400000">
            <a:off x="2384896" y="-342280"/>
            <a:ext cx="4092575" cy="561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90628"/>
            <a:ext cx="9072594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Участие во всероссийской акции </a:t>
            </a:r>
          </a:p>
          <a:p>
            <a:pPr algn="ctr">
              <a:lnSpc>
                <a:spcPct val="70000"/>
              </a:lnSpc>
            </a:pP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«Час кода»</a:t>
            </a:r>
            <a:endParaRPr lang="ru-RU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 descr="http://1.bp.blogspot.com/-dmanWUY-sKA/VJlven99A6I/AAAAAAAAACw/p1ZuF2P0EWs/s1600/2.jpg"/>
          <p:cNvPicPr>
            <a:picLocks noChangeAspect="1" noChangeArrowheads="1"/>
          </p:cNvPicPr>
          <p:nvPr/>
        </p:nvPicPr>
        <p:blipFill>
          <a:blip r:embed="rId3">
            <a:lum bright="21000" contrast="1000"/>
          </a:blip>
          <a:srcRect/>
          <a:stretch>
            <a:fillRect/>
          </a:stretch>
        </p:blipFill>
        <p:spPr bwMode="auto">
          <a:xfrm>
            <a:off x="71406" y="1000108"/>
            <a:ext cx="4425643" cy="2462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 descr="http://1.bp.blogspot.com/-hVH5ei5Rkr4/VJlvjpyiiNI/AAAAAAAAAC8/pmO6_URVNNA/s1600/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06" y="1071546"/>
            <a:ext cx="4500594" cy="2195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 descr="http://4.bp.blogspot.com/-Ef-NVKjY29k/VJlvkvJkdWI/AAAAAAAAADM/IBzOl5vyqMk/s1600/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00438"/>
            <a:ext cx="4071966" cy="242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2222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72232" y="4190244"/>
            <a:ext cx="2571768" cy="1810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28" y="5903893"/>
            <a:ext cx="2969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Тарасова И.С.,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Смирнова Л.Г.</a:t>
            </a:r>
          </a:p>
        </p:txBody>
      </p:sp>
      <p:pic>
        <p:nvPicPr>
          <p:cNvPr id="3074" name="Picture 2" descr="C:\Users\2804F5~1\AppData\Local\Temp\Marchienko_Sierghiei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35" y="3371511"/>
            <a:ext cx="2004136" cy="1411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97264"/>
            <a:ext cx="7786742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Участие в конкурсе </a:t>
            </a:r>
            <a:r>
              <a:rPr lang="ru-RU" sz="4400" b="1" dirty="0" smtClean="0">
                <a:solidFill>
                  <a:srgbClr val="0070C0"/>
                </a:solidFill>
                <a:latin typeface="Arno Pro Caption" pitchFamily="18" charset="0"/>
              </a:rPr>
              <a:t>«Час кода»</a:t>
            </a:r>
            <a:endParaRPr lang="ru-RU" sz="4400" b="1" dirty="0">
              <a:solidFill>
                <a:srgbClr val="0070C0"/>
              </a:solidFill>
              <a:latin typeface="Arno Pro Captio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714356"/>
            <a:ext cx="2703244" cy="3791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C:\Users\2804F5~1\AppData\Local\Temp\cchas_koda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1358"/>
            <a:ext cx="3312368" cy="2197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1" y="4869160"/>
            <a:ext cx="2969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Тарасова И.С.,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Смирнова Л.Г.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438" y="31600"/>
            <a:ext cx="7668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Участие во Всероссийском Чемпионате по </a:t>
            </a:r>
            <a:r>
              <a:rPr lang="ru-RU" sz="3600" b="1" dirty="0" err="1" smtClean="0">
                <a:solidFill>
                  <a:srgbClr val="0070C0"/>
                </a:solidFill>
                <a:latin typeface="Arno Pro Caption" pitchFamily="18" charset="0"/>
              </a:rPr>
              <a:t>онлайн-игре</a:t>
            </a:r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 </a:t>
            </a:r>
            <a:r>
              <a:rPr lang="ru-RU" sz="3600" b="1" dirty="0" smtClean="0">
                <a:solidFill>
                  <a:srgbClr val="252F8B"/>
                </a:solidFill>
                <a:latin typeface="Arno Pro Caption" pitchFamily="18" charset="0"/>
              </a:rPr>
              <a:t>«Изучи Интернет – управляй им»</a:t>
            </a:r>
            <a:endParaRPr lang="ru-RU" sz="3600" b="1" dirty="0">
              <a:solidFill>
                <a:srgbClr val="252F8B"/>
              </a:solidFill>
              <a:latin typeface="Arno Pro Captio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1988840"/>
            <a:ext cx="3079244" cy="4362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71414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Участие в городской исследовательской конференции «</a:t>
            </a:r>
            <a:r>
              <a:rPr lang="ru-RU" sz="3600" b="1" dirty="0" err="1" smtClean="0">
                <a:solidFill>
                  <a:srgbClr val="0070C0"/>
                </a:solidFill>
                <a:latin typeface="Arno Pro Caption" pitchFamily="18" charset="0"/>
              </a:rPr>
              <a:t>Инфомир</a:t>
            </a:r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» для 5 – 8 классов</a:t>
            </a:r>
            <a:endParaRPr lang="ru-RU" sz="3600" b="1" dirty="0">
              <a:solidFill>
                <a:srgbClr val="0070C0"/>
              </a:solidFill>
              <a:latin typeface="Arno Pro Caption" pitchFamily="18" charset="0"/>
            </a:endParaRPr>
          </a:p>
        </p:txBody>
      </p:sp>
      <p:pic>
        <p:nvPicPr>
          <p:cNvPr id="4" name="Рисунок 3" descr="20151241458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7805" y="1817671"/>
            <a:ext cx="4501734" cy="1947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Свидетельство Гарш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00000">
            <a:off x="5148064" y="1988840"/>
            <a:ext cx="3565238" cy="2448226"/>
          </a:xfrm>
          <a:prstGeom prst="rect">
            <a:avLst/>
          </a:prstGeom>
        </p:spPr>
      </p:pic>
      <p:pic>
        <p:nvPicPr>
          <p:cNvPr id="2050" name="Picture 2" descr="C:\Users\2804F5~1\AppData\Local\Temp\благодарность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3545513" cy="2517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71414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Участие в областной дистанционной олимпиаде по ИКТ</a:t>
            </a:r>
            <a:endParaRPr lang="ru-RU" sz="3600" b="1" dirty="0">
              <a:solidFill>
                <a:srgbClr val="0070C0"/>
              </a:solidFill>
              <a:latin typeface="Arno Pro Captio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8110" y="1271743"/>
            <a:ext cx="3605238" cy="51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2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C:\Users\2804F5~1\AppData\Local\Temp\Дурягина Мари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52" y="1295768"/>
            <a:ext cx="4752528" cy="335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441440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ct val="20000"/>
              </a:spcBef>
              <a:defRPr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Состав МО точных наук:</a:t>
            </a:r>
            <a:r>
              <a:rPr lang="ru-RU" sz="4800" u="sng" dirty="0" smtClean="0"/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Титова М.В. -  1 квалификационная категория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Зайцева Т.Л - 1 квалификационная категория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Дружинина Н.Л.-1 квалификационная категория</a:t>
            </a:r>
          </a:p>
          <a:p>
            <a:pPr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Кондратова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Н.А.-1 квалификационная категория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Ермакова И.В.-  1 квалификационная категория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Тарасова И.С.- высшая квалификационная категория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Смирнова Л.Г.-  без  категории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8583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no Pro Caption" pitchFamily="18" charset="0"/>
              </a:rPr>
              <a:t>I </a:t>
            </a:r>
            <a:r>
              <a:rPr lang="ru-RU" sz="3600" b="1" dirty="0">
                <a:solidFill>
                  <a:srgbClr val="0070C0"/>
                </a:solidFill>
                <a:latin typeface="Arno Pro Caption" pitchFamily="18" charset="0"/>
              </a:rPr>
              <a:t> областной  </a:t>
            </a:r>
            <a:r>
              <a:rPr lang="en-US" sz="3600" b="1" dirty="0">
                <a:solidFill>
                  <a:srgbClr val="0070C0"/>
                </a:solidFill>
                <a:latin typeface="Arno Pro Caption" pitchFamily="18" charset="0"/>
              </a:rPr>
              <a:t>web</a:t>
            </a:r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-</a:t>
            </a:r>
            <a:r>
              <a:rPr lang="ru-RU" sz="3600" b="1" dirty="0" err="1" smtClean="0">
                <a:solidFill>
                  <a:srgbClr val="0070C0"/>
                </a:solidFill>
                <a:latin typeface="Arno Pro Caption" pitchFamily="18" charset="0"/>
              </a:rPr>
              <a:t>квест</a:t>
            </a:r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ru-RU" sz="4000" b="1" dirty="0" smtClean="0">
                <a:solidFill>
                  <a:srgbClr val="0070C0"/>
                </a:solidFill>
                <a:latin typeface="Arno Pro Caption" pitchFamily="18" charset="0"/>
              </a:rPr>
              <a:t>«</a:t>
            </a:r>
            <a:r>
              <a:rPr lang="ru-RU" sz="4000" b="1" dirty="0">
                <a:solidFill>
                  <a:srgbClr val="0070C0"/>
                </a:solidFill>
                <a:latin typeface="Arno Pro Caption" pitchFamily="18" charset="0"/>
              </a:rPr>
              <a:t>Мы из будущего»</a:t>
            </a:r>
            <a:endParaRPr lang="ru-RU" sz="3600" b="1" dirty="0">
              <a:solidFill>
                <a:srgbClr val="0070C0"/>
              </a:solidFill>
              <a:latin typeface="Arno Pro Captio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6915">
            <a:off x="4837449" y="1443679"/>
            <a:ext cx="3791380" cy="4979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4183885" cy="1218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W--SH4vxIL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500306"/>
            <a:ext cx="3714776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438" y="31600"/>
            <a:ext cx="6786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Участие в международном конкурсе-игре по информатике «</a:t>
            </a:r>
            <a:r>
              <a:rPr lang="ru-RU" sz="3600" b="1" dirty="0" err="1" smtClean="0">
                <a:solidFill>
                  <a:srgbClr val="0070C0"/>
                </a:solidFill>
                <a:latin typeface="Arno Pro Caption" pitchFamily="18" charset="0"/>
              </a:rPr>
              <a:t>Инфознайка</a:t>
            </a:r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»</a:t>
            </a:r>
            <a:endParaRPr lang="ru-RU" sz="3600" b="1" dirty="0">
              <a:solidFill>
                <a:srgbClr val="0070C0"/>
              </a:solidFill>
              <a:latin typeface="Arno Pro Caption" pitchFamily="18" charset="0"/>
            </a:endParaRPr>
          </a:p>
        </p:txBody>
      </p:sp>
      <p:sp>
        <p:nvSpPr>
          <p:cNvPr id="8194" name="AutoShape 2" descr="http://www.infoznaika.ru/SubManager/Rewarding.aspx?cod=1250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Окрепилов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45443">
            <a:off x="1647280" y="1812850"/>
            <a:ext cx="1677292" cy="2385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Шипицын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736882">
            <a:off x="270087" y="1599687"/>
            <a:ext cx="1677292" cy="2385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3000372"/>
            <a:ext cx="2643206" cy="3720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868" y="1857364"/>
            <a:ext cx="2500330" cy="3527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Новосельцев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2910" y="3286124"/>
            <a:ext cx="2340605" cy="3315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71414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Участие в городской исследовательской конференции «Юность Коряжмы»</a:t>
            </a:r>
            <a:endParaRPr lang="ru-RU" sz="3600" b="1" dirty="0">
              <a:solidFill>
                <a:srgbClr val="0070C0"/>
              </a:solidFill>
              <a:latin typeface="Arno Pro Caption" pitchFamily="18" charset="0"/>
            </a:endParaRPr>
          </a:p>
        </p:txBody>
      </p:sp>
      <p:pic>
        <p:nvPicPr>
          <p:cNvPr id="6" name="Рисунок 5" descr="УЛьянова Юность Коряжм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0694" y="3643314"/>
            <a:ext cx="3076080" cy="21431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29190" y="1285860"/>
            <a:ext cx="421481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место </a:t>
            </a:r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Ульянова Д., 10 класс</a:t>
            </a:r>
            <a:endParaRPr lang="ru-RU" sz="4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F:\Конференция Ульянова 2015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357298"/>
            <a:ext cx="3587306" cy="50720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6143644"/>
            <a:ext cx="446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Учитель Тарасова И.С.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71414"/>
            <a:ext cx="8929718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Arno Pro Caption" pitchFamily="18" charset="0"/>
              </a:rPr>
              <a:t>Участие в городском телекоммуникационном турнире по информатике и ИКТ </a:t>
            </a:r>
            <a:r>
              <a:rPr lang="ru-RU" sz="3600" b="1" dirty="0" smtClean="0">
                <a:solidFill>
                  <a:srgbClr val="252F8B"/>
                </a:solidFill>
                <a:latin typeface="Arno Pro Caption" pitchFamily="18" charset="0"/>
              </a:rPr>
              <a:t>«Виват, Победа!»</a:t>
            </a:r>
            <a:endParaRPr lang="ru-RU" sz="3600" b="1" dirty="0">
              <a:solidFill>
                <a:srgbClr val="252F8B"/>
              </a:solidFill>
              <a:latin typeface="Arno Pro Caption" pitchFamily="18" charset="0"/>
            </a:endParaRPr>
          </a:p>
        </p:txBody>
      </p:sp>
      <p:pic>
        <p:nvPicPr>
          <p:cNvPr id="8" name="Рисунок 7" descr="Диплом ТК Епифанов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72264" y="1214422"/>
            <a:ext cx="2481943" cy="3509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Грамота ТК Епифанов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1760" y="1343483"/>
            <a:ext cx="2428892" cy="3380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C:\Users\2804F5~1\AppData\Local\Temp\1 место абсолютный победитель телек турнира Дурягина учитель Смирнова ЛГ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863"/>
            <a:ext cx="2047106" cy="2893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-24"/>
            <a:ext cx="850109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Участие в работе экспертного совета межреспубликанского конкурса эссе </a:t>
            </a:r>
            <a:r>
              <a:rPr lang="ru-RU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«Учебный кабинет – творческая мастерская учителя»</a:t>
            </a:r>
            <a:endParaRPr lang="ru-RU" sz="2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Эссе_Тарасов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21691">
            <a:off x="642957" y="1441276"/>
            <a:ext cx="3054560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Конференция Тарасова ИС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645476">
            <a:off x="5920467" y="1626635"/>
            <a:ext cx="2848861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52" y="5757073"/>
            <a:ext cx="8501090" cy="102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Участие во всероссийской педагогической конференции «Мастер-класс как особая форма выступления педагога»</a:t>
            </a:r>
            <a:endParaRPr lang="ru-RU" sz="2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82" y="1857364"/>
            <a:ext cx="42148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Тарасова И.С.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71414"/>
            <a:ext cx="8501090" cy="102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Организация в школе международных конкурсов «Молоток»,«Орлёнок»,</a:t>
            </a:r>
          </a:p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no Pro Captio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блиц - турниров от «Фактор роста»</a:t>
            </a:r>
          </a:p>
        </p:txBody>
      </p:sp>
      <p:pic>
        <p:nvPicPr>
          <p:cNvPr id="3" name="Рисунок 2" descr="Организация Молоток 20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071546"/>
            <a:ext cx="2020699" cy="2857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Сканировать1.T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57356" y="2857496"/>
            <a:ext cx="2143140" cy="3030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015_Мат ступеньки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57752" y="1428736"/>
            <a:ext cx="2214578" cy="3132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2015_Путешествие по Лингвинии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57950" y="3500438"/>
            <a:ext cx="2015171" cy="2850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57554" y="6072206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Тарасова И.С.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" y="0"/>
            <a:ext cx="9133224" cy="6858000"/>
          </a:xfrm>
          <a:prstGeom prst="rect">
            <a:avLst/>
          </a:prstGeo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90469" y="552619"/>
            <a:ext cx="680436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i="1" u="sng" dirty="0">
                <a:solidFill>
                  <a:srgbClr val="003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Городская устная олимпиада </a:t>
            </a:r>
          </a:p>
          <a:p>
            <a:pPr algn="ctr"/>
            <a:r>
              <a:rPr lang="ru-RU" sz="3600" i="1" u="sng" dirty="0">
                <a:solidFill>
                  <a:srgbClr val="003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математике 6 класс</a:t>
            </a:r>
          </a:p>
          <a:p>
            <a:pPr algn="ctr"/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600" i="1" u="sng" dirty="0">
                <a:solidFill>
                  <a:srgbClr val="003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Городской математический бой, </a:t>
            </a:r>
          </a:p>
          <a:p>
            <a:pPr algn="ctr"/>
            <a:r>
              <a:rPr lang="ru-RU" sz="3600" i="1" u="sng" dirty="0">
                <a:solidFill>
                  <a:srgbClr val="003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физико-математический </a:t>
            </a:r>
          </a:p>
          <a:p>
            <a:pPr algn="ctr"/>
            <a:r>
              <a:rPr lang="ru-RU" sz="3600" i="1" u="sng" dirty="0">
                <a:solidFill>
                  <a:srgbClr val="003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винегрет среди 9 классов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Зайцева Т.Л.,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Ермакова И.В. участие детей.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screen">
            <a:lum bright="-30000" contrast="48000"/>
          </a:blip>
          <a:srcRect/>
          <a:stretch>
            <a:fillRect/>
          </a:stretch>
        </p:blipFill>
        <p:spPr bwMode="auto">
          <a:xfrm>
            <a:off x="372894" y="1628800"/>
            <a:ext cx="18351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screen">
            <a:lum bright="-66000" contrast="90000"/>
          </a:blip>
          <a:srcRect/>
          <a:stretch>
            <a:fillRect/>
          </a:stretch>
        </p:blipFill>
        <p:spPr bwMode="auto">
          <a:xfrm>
            <a:off x="6084168" y="1910298"/>
            <a:ext cx="190341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2140744"/>
            <a:ext cx="147796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" y="0"/>
            <a:ext cx="9133224" cy="6858000"/>
          </a:xfrm>
          <a:prstGeom prst="rect">
            <a:avLst/>
          </a:prstGeom>
        </p:spPr>
      </p:pic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142852"/>
            <a:ext cx="91440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80963" algn="ctr">
              <a:spcBef>
                <a:spcPct val="50000"/>
              </a:spcBef>
            </a:pPr>
            <a:r>
              <a:rPr lang="ru-RU" sz="3600" i="1" u="sng" dirty="0">
                <a:solidFill>
                  <a:srgbClr val="003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Городская олимпиада</a:t>
            </a:r>
          </a:p>
          <a:p>
            <a:pPr marL="342900" indent="-80963" algn="ctr">
              <a:spcBef>
                <a:spcPct val="50000"/>
              </a:spcBef>
            </a:pPr>
            <a:r>
              <a:rPr lang="ru-RU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«Юные</a:t>
            </a: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ru-RU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дарования»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80963" algn="ctr"/>
            <a:r>
              <a:rPr lang="ru-RU" sz="2800" dirty="0">
                <a:solidFill>
                  <a:srgbClr val="CC3300"/>
                </a:solidFill>
                <a:latin typeface="Comic Sans MS" pitchFamily="66" charset="0"/>
              </a:rPr>
              <a:t>по математике и физике среди 5 – 7 классов</a:t>
            </a:r>
          </a:p>
          <a:p>
            <a:pPr marL="342900" indent="-80963" algn="ctr"/>
            <a:r>
              <a:rPr lang="ru-RU" sz="2800" dirty="0">
                <a:solidFill>
                  <a:srgbClr val="CC3300"/>
                </a:solidFill>
                <a:latin typeface="Comic Sans MS" pitchFamily="66" charset="0"/>
              </a:rPr>
              <a:t>приняли участие </a:t>
            </a:r>
            <a:r>
              <a:rPr lang="ru-RU" sz="2800" dirty="0" smtClean="0">
                <a:solidFill>
                  <a:srgbClr val="CC3300"/>
                </a:solidFill>
                <a:latin typeface="Comic Sans MS" pitchFamily="66" charset="0"/>
              </a:rPr>
              <a:t>15 </a:t>
            </a:r>
            <a:r>
              <a:rPr lang="ru-RU" sz="2800" dirty="0">
                <a:solidFill>
                  <a:srgbClr val="CC3300"/>
                </a:solidFill>
                <a:latin typeface="Comic Sans MS" pitchFamily="66" charset="0"/>
              </a:rPr>
              <a:t>человек</a:t>
            </a:r>
            <a:r>
              <a:rPr lang="ru-RU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18435" name="Picture 3" descr="Юные даровани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5825" y="0"/>
            <a:ext cx="19081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643042" y="2428868"/>
            <a:ext cx="59039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учитель Зайцева Т.Л.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Математическая карусель 5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место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Инд. тур: </a:t>
            </a:r>
            <a:r>
              <a:rPr lang="ru-RU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Девятовский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С, 1 место,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Некрасов К, 3 место </a:t>
            </a:r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Физическая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карусель 7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место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Инд. тур: Юрьева А, 3 место,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учитель Ермакова И.В.</a:t>
            </a:r>
          </a:p>
        </p:txBody>
      </p:sp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3692104"/>
            <a:ext cx="2214546" cy="31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772866"/>
            <a:ext cx="2143108" cy="308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4" descr="PE0269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4362450"/>
            <a:ext cx="428466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-907"/>
            <a:ext cx="8892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rgbClr val="00006A"/>
                </a:solidFill>
                <a:latin typeface="Monotype Corsiva" pitchFamily="66" charset="0"/>
              </a:rPr>
              <a:t>Проведение </a:t>
            </a:r>
            <a:endParaRPr lang="ru-RU" sz="7200" dirty="0" smtClean="0">
              <a:solidFill>
                <a:srgbClr val="00006A"/>
              </a:solidFill>
              <a:latin typeface="Monotype Corsiva" pitchFamily="66" charset="0"/>
            </a:endParaRPr>
          </a:p>
          <a:p>
            <a:pPr algn="ctr"/>
            <a:r>
              <a:rPr lang="ru-RU" sz="7200" dirty="0" smtClean="0">
                <a:solidFill>
                  <a:srgbClr val="00006A"/>
                </a:solidFill>
                <a:latin typeface="Monotype Corsiva" pitchFamily="66" charset="0"/>
              </a:rPr>
              <a:t>элективных </a:t>
            </a:r>
            <a:r>
              <a:rPr lang="ru-RU" sz="7200" dirty="0">
                <a:solidFill>
                  <a:srgbClr val="00006A"/>
                </a:solidFill>
                <a:latin typeface="Monotype Corsiva" pitchFamily="66" charset="0"/>
              </a:rPr>
              <a:t>курсов: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4099" y="2064735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Титова М.В. </a:t>
            </a:r>
            <a:endPara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Подготовка к ЕГЭ по математике» 11 класс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Тарасова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И.С.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город «Делопроизводство и ИТ » 9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Зайцева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Т.Л.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«Подготовка к экзамену по математике» 9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2263" y="1317757"/>
            <a:ext cx="84978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1.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Формировать 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положительную мотивацию учащихся к учению как фактор успешной сдачи экзаменов;</a:t>
            </a:r>
          </a:p>
          <a:p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2.  Активно включиться в работу по внедрению в учебно- воспитательный процесс ФГОС.</a:t>
            </a:r>
          </a:p>
          <a:p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3. Оснащение 28, 4, 3 кабинетов интерактивными досками.</a:t>
            </a:r>
          </a:p>
          <a:p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4. Рекомендовать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руководителем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ШМО на следующий год Смирнову Л.Г.</a:t>
            </a:r>
          </a:p>
          <a:p>
            <a:pPr indent="228600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ru-RU" dirty="0" smtClean="0"/>
              <a:t> 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34963" y="333375"/>
            <a:ext cx="84740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Предложения на следующий год: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-71470" y="1254140"/>
            <a:ext cx="82296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defRPr/>
            </a:pPr>
            <a:r>
              <a:rPr lang="ru-RU" sz="41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Методическая тема:</a:t>
            </a:r>
            <a:r>
              <a:rPr lang="ru-RU" sz="5500" u="sng" dirty="0"/>
              <a:t> </a:t>
            </a:r>
          </a:p>
          <a:p>
            <a:pPr marL="273050" indent="-273050" algn="ctr">
              <a:spcBef>
                <a:spcPct val="20000"/>
              </a:spcBef>
              <a:defRPr/>
            </a:pPr>
            <a:r>
              <a:rPr lang="ru-RU" sz="4900" b="1" dirty="0">
                <a:solidFill>
                  <a:srgbClr val="FF0066"/>
                </a:solidFill>
                <a:latin typeface="Comic Sans MS" pitchFamily="66" charset="0"/>
              </a:rPr>
              <a:t>«Современное общее образование в условиях введения ФГОС нового поколения</a:t>
            </a:r>
            <a:r>
              <a:rPr lang="ru-RU" sz="6100" b="1" dirty="0">
                <a:solidFill>
                  <a:srgbClr val="FF0066"/>
                </a:solidFill>
                <a:latin typeface="Comic Sans MS" pitchFamily="66" charset="0"/>
              </a:rPr>
              <a:t>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85720" y="500042"/>
            <a:ext cx="8137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C0000"/>
                </a:solidFill>
                <a:latin typeface="Comic Sans MS" pitchFamily="66" charset="0"/>
              </a:rPr>
              <a:t>Благодарим за внимание!</a:t>
            </a:r>
          </a:p>
        </p:txBody>
      </p:sp>
      <p:pic>
        <p:nvPicPr>
          <p:cNvPr id="23556" name="Picture 7" descr="BD0509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3429024" cy="35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PE0191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71942"/>
            <a:ext cx="428660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7152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Цель: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обеспечение методических условий для эффективной апробации федерального государственного образовательного стандарта основного общего образования.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совершенствовать  содержание, технологии и методы обучения  естественнонаучным и общественным дисциплинам в соответствии с требованиями системно - деятельностного подхода;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включиться в инновационную и экспериментальную деятельность, направленную на повышение качества знаний учащихся;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организовать внеурочную деятельность по предметам  в свете требований ФГОС второго поколения;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создать условия для профессионального совершенствования педагогов в процессе введения ФГОС  ООО,  диссеминации ППО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1438" y="1142984"/>
            <a:ext cx="692945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</a:t>
            </a:r>
            <a:r>
              <a:rPr lang="ru-RU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2014 </a:t>
            </a:r>
            <a:r>
              <a:rPr lang="ru-RU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– </a:t>
            </a:r>
            <a:r>
              <a:rPr lang="ru-RU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2015 учебном </a:t>
            </a:r>
            <a:r>
              <a:rPr lang="ru-RU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году проведено </a:t>
            </a:r>
          </a:p>
          <a:p>
            <a:pPr algn="ctr">
              <a:defRPr/>
            </a:pPr>
            <a:r>
              <a:rPr lang="ru-RU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5</a:t>
            </a:r>
            <a:r>
              <a:rPr lang="en-US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заседаний  МО</a:t>
            </a:r>
          </a:p>
        </p:txBody>
      </p:sp>
      <p:pic>
        <p:nvPicPr>
          <p:cNvPr id="4" name="Picture 3" descr="BS0107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679369"/>
            <a:ext cx="3000396" cy="21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00006A"/>
                </a:solidFill>
                <a:latin typeface="Monotype Corsiva" pitchFamily="66" charset="0"/>
              </a:rPr>
              <a:t>Участие педагогов </a:t>
            </a:r>
          </a:p>
          <a:p>
            <a:pPr algn="ctr"/>
            <a:r>
              <a:rPr lang="ru-RU" sz="7200">
                <a:solidFill>
                  <a:srgbClr val="00006A"/>
                </a:solidFill>
                <a:latin typeface="Monotype Corsiva" pitchFamily="66" charset="0"/>
              </a:rPr>
              <a:t>в методической работе</a:t>
            </a:r>
          </a:p>
          <a:p>
            <a:pPr algn="ctr"/>
            <a:r>
              <a:rPr lang="ru-RU" sz="7200">
                <a:solidFill>
                  <a:srgbClr val="00006A"/>
                </a:solidFill>
                <a:latin typeface="Monotype Corsiva" pitchFamily="66" charset="0"/>
              </a:rPr>
              <a:t>школы и города</a:t>
            </a:r>
          </a:p>
        </p:txBody>
      </p:sp>
      <p:pic>
        <p:nvPicPr>
          <p:cNvPr id="9219" name="Picture 5" descr="PE0269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857628"/>
            <a:ext cx="4214842" cy="255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Открытая методическая неделя по теме</a:t>
            </a:r>
          </a:p>
          <a:p>
            <a:pPr algn="ctr">
              <a:defRPr/>
            </a:pP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«Внедрение ФГОС в учебно-воспитательный процесс школы»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Зайцева Т.Л. Урок математики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«Сложение и вычитание дробей с одинаковыми знаменателями» 5 класс</a:t>
            </a: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Смирнова Л.Г. урок информатики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«Редактирование текста. Работа с фрагментами» 5класс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IMG_68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143248"/>
            <a:ext cx="3500462" cy="2625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_696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143372" y="2214554"/>
            <a:ext cx="4714908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" y="0"/>
            <a:ext cx="913322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8" y="60020"/>
            <a:ext cx="9072562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Участие в межрайонном семинаре «Совершенствование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нравственно-патриотического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воспитания»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857232"/>
            <a:ext cx="88582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Times New Roman" pitchFamily="18" charset="0"/>
              </a:rPr>
              <a:t>Урок информатики в 8 классе Тарасова И.С.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Comic Sans MS" pitchFamily="66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Comic Sans MS" pitchFamily="66" charset="0"/>
              </a:rPr>
              <a:t>Визуализация информации в текстовых документах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Comic Sans MS" pitchFamily="66" charset="0"/>
              </a:rPr>
              <a:t>»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252F8B"/>
              </a:solidFill>
              <a:latin typeface="Arial" pitchFamily="34" charset="0"/>
            </a:endParaRPr>
          </a:p>
        </p:txBody>
      </p:sp>
      <p:pic>
        <p:nvPicPr>
          <p:cNvPr id="4" name="Рисунок 3" descr="Изображение 03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628" y="1571612"/>
            <a:ext cx="3963737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Изображение 020.jpg"/>
          <p:cNvPicPr>
            <a:picLocks noChangeAspect="1"/>
          </p:cNvPicPr>
          <p:nvPr/>
        </p:nvPicPr>
        <p:blipFill>
          <a:blip r:embed="rId4" cstate="screen">
            <a:lum bright="22000"/>
          </a:blip>
          <a:srcRect/>
          <a:stretch>
            <a:fillRect/>
          </a:stretch>
        </p:blipFill>
        <p:spPr>
          <a:xfrm>
            <a:off x="214282" y="1571612"/>
            <a:ext cx="3242010" cy="1792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3680586"/>
            <a:ext cx="88582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Times New Roman" pitchFamily="18" charset="0"/>
              </a:rPr>
              <a:t>Урок информатики в 7 классе Смирнова Л.Г.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Comic Sans MS" pitchFamily="66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Comic Sans MS" pitchFamily="66" charset="0"/>
              </a:rPr>
              <a:t>Графики и диаграммы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Comic Sans MS" pitchFamily="66" charset="0"/>
              </a:rPr>
              <a:t>»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252F8B"/>
              </a:solidFill>
              <a:latin typeface="Arial" pitchFamily="34" charset="0"/>
            </a:endParaRPr>
          </a:p>
        </p:txBody>
      </p:sp>
      <p:pic>
        <p:nvPicPr>
          <p:cNvPr id="13" name="Рисунок 12" descr="IMG_662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357422" y="4468075"/>
            <a:ext cx="3286148" cy="238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" y="0"/>
            <a:ext cx="9133224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65942"/>
            <a:ext cx="88582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252F8B"/>
                </a:solidFill>
                <a:latin typeface="Comic Sans MS" pitchFamily="66" charset="0"/>
              </a:rPr>
              <a:t>Интеллектуальная игра «Край наш северный»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Times New Roman" pitchFamily="18" charset="0"/>
              </a:rPr>
              <a:t>7-8 класс Ермакова И.В.,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52F8B"/>
                </a:solidFill>
                <a:latin typeface="Times New Roman" pitchFamily="18" charset="0"/>
              </a:rPr>
              <a:t>Кондратова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F8B"/>
                </a:solidFill>
                <a:latin typeface="Times New Roman" pitchFamily="18" charset="0"/>
              </a:rPr>
              <a:t> Н.А.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4958"/>
            <a:ext cx="90725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Участие в межрайонном семинаре «Совершенствование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нравственно-патриотического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воспитания»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Кабинет №28\Desktop\фото 'Край наш северный'\IMG_24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6" y="1920763"/>
            <a:ext cx="3342476" cy="2228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бинет №28\Desktop\фото 'Край наш северный'\IMG_252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1256" y="1792555"/>
            <a:ext cx="3118019" cy="2212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бинет №28\Desktop\фото 'Край наш северный'\IMG_251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8674" y="4342441"/>
            <a:ext cx="3730172" cy="2080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731</Words>
  <Application>Microsoft Office PowerPoint</Application>
  <PresentationFormat>Экран (4:3)</PresentationFormat>
  <Paragraphs>131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Romeo</dc:creator>
  <cp:lastModifiedBy>Учитель</cp:lastModifiedBy>
  <cp:revision>52</cp:revision>
  <dcterms:created xsi:type="dcterms:W3CDTF">2015-05-27T11:57:11Z</dcterms:created>
  <dcterms:modified xsi:type="dcterms:W3CDTF">2015-12-30T06:37:31Z</dcterms:modified>
</cp:coreProperties>
</file>