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0" r:id="rId7"/>
    <p:sldId id="276" r:id="rId8"/>
    <p:sldId id="272" r:id="rId9"/>
    <p:sldId id="273" r:id="rId10"/>
    <p:sldId id="274" r:id="rId11"/>
    <p:sldId id="283" r:id="rId12"/>
    <p:sldId id="277" r:id="rId13"/>
    <p:sldId id="278" r:id="rId14"/>
    <p:sldId id="279" r:id="rId15"/>
    <p:sldId id="271" r:id="rId16"/>
    <p:sldId id="280" r:id="rId17"/>
    <p:sldId id="281" r:id="rId18"/>
    <p:sldId id="262" r:id="rId19"/>
    <p:sldId id="261" r:id="rId20"/>
    <p:sldId id="263" r:id="rId21"/>
    <p:sldId id="264" r:id="rId22"/>
    <p:sldId id="265" r:id="rId23"/>
    <p:sldId id="266" r:id="rId24"/>
    <p:sldId id="267" r:id="rId25"/>
    <p:sldId id="269" r:id="rId26"/>
    <p:sldId id="268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7EF8-9ABE-4DA5-B873-19F7123F8607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2C48-7CF9-4F9A-891B-BF37B2A71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2D8A-7308-4219-B68D-C4B45E9890BA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BDCA-F6E4-47AB-8767-80233F49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79F1-C5C8-4B39-AFAC-E2A7E97AD328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D726-6554-499F-9618-58EF228D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100B-771C-4E5A-97AD-15820CB9875A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E954-6321-49EE-BDD9-30CD7967B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B7EB-63CC-4E92-9342-BA6229B2941C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158F-0314-42E4-B774-CFCA43D55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9D31-27D2-4411-AD45-2AE26B1725C2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BD9C-E2BD-4393-9D86-14D281B7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216D-A6B8-46F9-93FA-F1209C93EF3C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D821-357E-4133-96F0-79D5EBD4C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D6D5-8DE4-46D0-B859-BFAFF60E01C5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B688-FCEB-4334-A0D9-B4297D7B9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E069-1A17-4485-85FB-372BA9E6DB00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5BFC-9238-4922-AE05-046E9F5B4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C034-A6D4-495F-8CB0-490311D938D1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03B3-81AD-41D6-8A59-77DB029F3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10DC-99F2-48E0-AA78-24098933ACD4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C61E-989D-49EC-8EAE-9DEA23A1D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92B1A-D77D-40D1-A2E5-C2002AA75AAE}" type="datetimeFigureOut">
              <a:rPr lang="ru-RU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391C6A-CDE6-4233-AC2A-91857D39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86439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Творческий отчёт </a:t>
            </a:r>
          </a:p>
          <a:p>
            <a:pPr algn="ctr"/>
            <a:r>
              <a:rPr lang="ru-RU" sz="4400" b="1" i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ШМО учителей </a:t>
            </a:r>
          </a:p>
          <a:p>
            <a:pPr algn="ctr"/>
            <a:r>
              <a:rPr lang="ru-RU" sz="4400" b="1" i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pPr algn="ctr"/>
            <a:r>
              <a:rPr lang="ru-RU" sz="3600" b="1" i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за 2014-2015 </a:t>
            </a:r>
            <a:r>
              <a:rPr lang="ru-RU" sz="3600" b="1" i="1" dirty="0" err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b="1" i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600" i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142875"/>
            <a:ext cx="8715375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уроки и внеклассные мероприятия, выступления, публикации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урок литературы в 6 а классе по творчеству К.Симонова (учитель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Открытое внеклассное мероприятие по литературе «Никто не забыт, ничто не забыто» в рамках семинара  (учитель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Публикация в учебно-методическом пособии по нравственно-патриотическому воспитанию (учителя: Филипьева В.И.Б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Выступления на ШМО (Гурьева Н.С.,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Безукладичная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А.И.,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Е.В., Филипьева В.И.)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Выступление на ГМО с обобщением опыта работы по теме «Игровые технологии на уроках русского языка»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3" descr="IMG_79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0" y="371475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IMG_79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378618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0"/>
            <a:ext cx="8572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Школьный конкурс чтецов, посвящённый М.Ю.Лермонтову</a:t>
            </a:r>
          </a:p>
          <a:p>
            <a:pPr marL="342900" indent="-34290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 5 – е классы приняли участие в школьной литературной  игре по творчеству А.П.Чехова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291" name="Рисунок 2" descr="PIC_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31432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PIC_00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142875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14313" y="1071563"/>
            <a:ext cx="85725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Городские олимпиады:</a:t>
            </a:r>
          </a:p>
          <a:p>
            <a:pPr>
              <a:defRPr/>
            </a:pPr>
            <a:endParaRPr lang="ru-RU" u="sng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Горнушенкова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Алина (11 класс) – 1 место по литературе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Юрьева Анастасия (7 б класс) – 3 место русский язык</a:t>
            </a: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Научная конференция «Юность Коряжмы»:</a:t>
            </a:r>
          </a:p>
          <a:p>
            <a:pPr>
              <a:defRPr/>
            </a:pPr>
            <a:endParaRPr lang="ru-RU" u="sng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Черкашина Елизавета – 2 место (литература)</a:t>
            </a:r>
          </a:p>
          <a:p>
            <a:pPr>
              <a:buFont typeface="Wingdings" pitchFamily="2" charset="2"/>
              <a:buChar char="v"/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Городская литературная игра по </a:t>
            </a:r>
            <a:r>
              <a:rPr lang="ru-RU" sz="2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Ф.Фбрамову</a:t>
            </a:r>
            <a:endParaRPr lang="ru-RU" sz="2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Команда 7 б класса – 2 место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r>
              <a:rPr lang="ru-RU" dirty="0">
                <a:latin typeface="Calibri" pitchFamily="34" charset="0"/>
              </a:rPr>
              <a:t> </a:t>
            </a:r>
          </a:p>
          <a:p>
            <a:pPr>
              <a:defRPr/>
            </a:pPr>
            <a:endParaRPr lang="ru-RU" dirty="0">
              <a:latin typeface="Calibri" pitchFamily="34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52"/>
            <a:ext cx="69543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Достижения учащихся</a:t>
            </a:r>
            <a:endParaRPr lang="ru-RU" sz="54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572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Городские конкурсы: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Городской конкурс чтецов поэзии М.Ю. Лермонтова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Черкашина Елизавета (10 класс)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место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2" descr="G:\Валя\аттестация учителя\2014\дипл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857375"/>
            <a:ext cx="350043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501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Городском конкурсе чтецов  «Живая классика»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Молчанова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(6 класс) 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место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(учитель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3" name="Picture 2" descr="C:\Documents and Settings\Валя\Рабочий стол\Итоговый педсовет\Живая классика 1 мест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63" y="1428750"/>
            <a:ext cx="4071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00063" y="14287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конкурс чтецов «И Севера хрустальная душа»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6387" name="Рисунок 4" descr="PIC_01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63" y="1643063"/>
            <a:ext cx="37512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214563" y="642938"/>
            <a:ext cx="5143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Седова В. –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(учитель Кучумова Е.В.)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38" y="4429125"/>
            <a:ext cx="33575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42875" y="0"/>
            <a:ext cx="878681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конкурс детско-юношеского творчества «Весна всегда похожа на Победу!»</a:t>
            </a:r>
          </a:p>
          <a:p>
            <a:pPr marL="342900" indent="-34290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Номинация «Исполнение литературных произведений», 5-8 классы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Седова Валерия  - 2место (учитель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КучумоваЕ.В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Номинация «Исполнение литературных произведений», 9-11 классы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Гагарская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Елизавета – 2 место(учитель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Берсенёва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В.М.)</a:t>
            </a:r>
          </a:p>
          <a:p>
            <a:pPr marL="342900" indent="-342900"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Номинация «Юные поэты», 5-9 классы</a:t>
            </a:r>
          </a:p>
          <a:p>
            <a:pPr marL="342900" indent="-34290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Иконникова Виктория -1 место</a:t>
            </a:r>
          </a:p>
          <a:p>
            <a:pPr marL="342900" indent="-342900"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Номинации «Литературно-музыкальные композиции», 9-11 классы</a:t>
            </a:r>
          </a:p>
          <a:p>
            <a:pPr marL="342900" indent="-34290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МОУ «СОШ №3» – 1 место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Берсенёва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В.М.)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конкурс сочинений </a:t>
            </a:r>
          </a:p>
          <a:p>
            <a:pPr marL="342900" indent="-342900" algn="ctr"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«Спасибо деду за победу!»</a:t>
            </a:r>
          </a:p>
          <a:p>
            <a:pPr marL="342900" indent="-34290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Гурьева В. – 3 место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42875" y="1428750"/>
            <a:ext cx="8786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 творческий конкурс, посвящённый Дню матери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«Мама, милая, родная» </a:t>
            </a:r>
          </a:p>
          <a:p>
            <a:pPr marL="457200" indent="-457200" algn="ctr">
              <a:defRPr/>
            </a:pP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Номинация «Стихотворение» </a:t>
            </a:r>
          </a:p>
          <a:p>
            <a:pPr marL="457200" indent="-457200"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Гурьева В., Молчанова У. – 1 место</a:t>
            </a:r>
          </a:p>
          <a:p>
            <a:pPr marL="457200" indent="-457200"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Номинация «Сочинение»</a:t>
            </a:r>
          </a:p>
          <a:p>
            <a:pPr marL="457200" indent="-457200"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Лобанова А. – 1 место</a:t>
            </a:r>
          </a:p>
          <a:p>
            <a:pPr marL="457200" indent="-4572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643937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16 февраля – 28 февраля</a:t>
            </a:r>
            <a:endParaRPr lang="ru-RU" sz="40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Декада литературы, посвящённая </a:t>
            </a:r>
          </a:p>
          <a:p>
            <a:pPr algn="ctr" eaLnBrk="0" hangingPunct="0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95 –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летию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Calibri" pitchFamily="34" charset="0"/>
              </a:rPr>
              <a:t>со дня рождения  Ф.А. Абрамова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714625"/>
            <a:ext cx="387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142875"/>
          <a:ext cx="8715438" cy="5748021"/>
        </p:xfrm>
        <a:graphic>
          <a:graphicData uri="http://schemas.openxmlformats.org/drawingml/2006/table">
            <a:tbl>
              <a:tblPr/>
              <a:tblGrid>
                <a:gridCol w="723025"/>
                <a:gridCol w="5561998"/>
                <a:gridCol w="1133708"/>
                <a:gridCol w="1296707"/>
              </a:tblGrid>
              <a:tr h="338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Старшеклассники в гостях у 5-6 классов (Знакомство с биографией Ф.А. Абрамова  «Жить в ладу с собой»)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декады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 action="ppaction://hlinksldjump"/>
                        </a:rPr>
                        <a:t>Конкурс иллюстраций к произведениям Ф.А. Абрамова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– 8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декады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Викторина по рассказам Ф.А. Абрамова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– е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 action="ppaction://hlinksldjump"/>
                        </a:rPr>
                        <a:t>Приглашение работников Центральной детской библиотеки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7-е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февраля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 action="ppaction://hlinksldjump"/>
                        </a:rPr>
                        <a:t>Литературная гостиная по творчеству Ф.А. Абрамова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7-9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февраля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видеороликов и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буктрейлеров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творчеству Ф.А. Абрамова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7-10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декады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5" action="ppaction://hlinksldjump"/>
                        </a:rPr>
                        <a:t>Конкурс  чтецов  «И Севера хрустальная душа» (произведения современных поэтов Архангельской области)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5-8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февраля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6" action="ppaction://hlinksldjump"/>
                        </a:rPr>
                        <a:t>Уроки литературы по творчеству Ф.А. Абрамова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action="ppaction://hlinksldjump"/>
                        </a:rPr>
                        <a:t>Городская литературная игра по творчеству Ф.А. Абрамова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классы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февраля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85750" y="214313"/>
            <a:ext cx="86439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обеспечение методических условий для эффективной апробации федерального государственного образовательного стандарта основного общего образования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совершенствовать  содержание, технологии и методы обучения русскому языку и литературе в соответствии с требованиями системно-деятельностного подхода;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включиться в инновационную и экспериментальную деятельность, направленную на повышение качества знаний по русскому языку и литературе;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организовать внеурочную деятельность по предметам  в свете требований ФГОС второго поколения;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создать условия для профессионального совершенствования педагогов в процессе введения ФГОС  ООО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81439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 action="ppaction://hlinksldjump"/>
              </a:rPr>
              <a:t>Старшеклассники в гостях у 5-6 классов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 action="ppaction://hlinksldjump"/>
              </a:rPr>
              <a:t>(Знакомство с биографией Ф.А. Абрамова  «Жить в ладу с собой»)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507" name="Picture 3" descr="C:\Documents and Settings\Валя\Рабочий стол\ШМО\IMAG02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813" y="1071563"/>
            <a:ext cx="3595687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Documents and Settings\Валя\Рабочий стол\ШМО\IMAG02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0" y="1071563"/>
            <a:ext cx="35718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Валя\Рабочий стол\ШМО\IMAG03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88" y="1571625"/>
            <a:ext cx="32861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435768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Конкурс иллюстраций к произведениям Ф.А. Абрамова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857750" y="357188"/>
            <a:ext cx="41433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Конкурс видеороликов и буктрейлеров по творчеству Ф.А. Абрамова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71500" y="0"/>
            <a:ext cx="8429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Литературная гостиная по творчеству Ф.А. Абрамова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5" name="Picture 2" descr="C:\Documents and Settings\Валя\Рабочий стол\валентине ивановне\DSC000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714375"/>
            <a:ext cx="764381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71500" y="214313"/>
            <a:ext cx="8286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Приглашение работников Центральной детской библиотеки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Picture 3" descr="C:\Documents and Settings\Валя\Рабочий стол\P10301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188" y="83502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7868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Конкурс  чтецов  «И Севера хрустальная душа» (произведения современных поэтов Архангельской области)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3" name="Picture 4" descr="C:\Documents and Settings\Валя\Рабочий стол\P10301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715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Documents and Settings\Валя\Рабочий стол\103_PANA\P10301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88" y="3571875"/>
            <a:ext cx="4214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00063" y="285750"/>
            <a:ext cx="82153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Городская литературная игра по творчеству Ф.А. Абрамова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7" name="Picture 3" descr="C:\Documents and Settings\Валя\Рабочий стол\ШМО\IMAG02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1143000"/>
            <a:ext cx="3500437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Documents and Settings\Валя\Рабочий стол\ШМО\IMAG02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0" y="1071563"/>
            <a:ext cx="354806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000125" y="214313"/>
            <a:ext cx="77152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Уроки литературы по творчеству Ф.А. Абрамова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1" name="Picture 2" descr="C:\Documents and Settings\Валя\Рабочий стол\ШМО\IMAG02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88" y="1071563"/>
            <a:ext cx="38576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500063"/>
            <a:ext cx="8929687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МО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Филипьева  В.И. - 1 квалификационная  категория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Берсенёва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В.М. – высшая квалификационная  категория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Е.В. – 1 квалификационная  категория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Безукладичная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А.И. – без категории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Гурьева Н.С. – без категории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1000125"/>
          <a:ext cx="8501063" cy="4023360"/>
        </p:xfrm>
        <a:graphic>
          <a:graphicData uri="http://schemas.openxmlformats.org/drawingml/2006/table">
            <a:tbl>
              <a:tblPr/>
              <a:tblGrid>
                <a:gridCol w="2333625"/>
                <a:gridCol w="616743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Кучумова Е.В.          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уроков     русского языка и литературы  через использование ИКТ,  5-ый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Гурьева Н.С.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современных компьютерных технологий в целях повышения качества обучения, 1-ый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Безукладичная А.И.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Активные формы работы на уроках  русского языка, 2-ой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Филипьева  В.И.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здоровьесберегающих технологий на уроках русского языка и литературы, 2-ой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9" name="Rectangle 1"/>
          <p:cNvSpPr>
            <a:spLocks noChangeArrowheads="1"/>
          </p:cNvSpPr>
          <p:nvPr/>
        </p:nvSpPr>
        <p:spPr bwMode="auto">
          <a:xfrm>
            <a:off x="0" y="0"/>
            <a:ext cx="467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 u="sng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Методические   темы</a:t>
            </a:r>
            <a:r>
              <a:rPr lang="ru-RU" sz="1200" b="1" u="sng">
                <a:cs typeface="Times New Roman" pitchFamily="18" charset="0"/>
              </a:rPr>
              <a:t>:</a:t>
            </a:r>
            <a:endParaRPr lang="ru-RU" sz="10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501063" cy="3257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Работа педагогов в творческих группах:</a:t>
            </a:r>
          </a:p>
          <a:p>
            <a:endParaRPr lang="ru-RU" sz="3200" b="1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Создание интерактивного плаката по предмету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(Филипьева В.И.)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2. Подготовка к межрайонному семинару по патриотическому воспитанию (Кучумова Е.В.)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3. Индивидуальное консультирование по работе с ЭД (Безукладичная А.И.)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715375" cy="715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Городские мероприятия</a:t>
            </a:r>
          </a:p>
          <a:p>
            <a:pPr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Городской конкурс чтецов поэзии М.Ю. Лермонтова (Черкашина Е. – 10 кл. Учитель: Филипьева В. И.)</a:t>
            </a:r>
          </a:p>
          <a:p>
            <a:pPr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Городской конкурс чтецов «И Севера хрустальная душа» (Седова В., Сахневич К. – 6 кл. Учитель: Кучумова Е.В.)</a:t>
            </a:r>
          </a:p>
          <a:p>
            <a:pPr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Городской конкурс чтецов  «Живая классика»  (Молчанова Ульяна _- 6 кл. Учитель Кучумова У.В.)</a:t>
            </a:r>
          </a:p>
          <a:p>
            <a:pPr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Городская конференция «Юность Коряжмы»  (Черкашина Е. . – 10 кл. Учитель: Филипьева В. И.)</a:t>
            </a:r>
          </a:p>
          <a:p>
            <a:pPr>
              <a:buFontTx/>
              <a:buAutoNum type="arabicPeriod"/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Городская литературная игра по творчеству Ф.А. Абрамова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Calibri" pitchFamily="34" charset="0"/>
              </a:rPr>
              <a:t> (7 кл. Учитель Филипьева В.И.)</a:t>
            </a:r>
          </a:p>
          <a:p>
            <a:r>
              <a:rPr lang="ru-RU" sz="2400">
                <a:latin typeface="Times New Roman" pitchFamily="18" charset="0"/>
                <a:cs typeface="Calibri" pitchFamily="34" charset="0"/>
              </a:rPr>
              <a:t>6. Городская интеллектуальная игра по русскому языку ( 5-6 классы. Учителя: Безукладичная А.И. и Кучумова Е.В.)</a:t>
            </a:r>
          </a:p>
          <a:p>
            <a:r>
              <a:rPr lang="ru-RU" sz="2400">
                <a:latin typeface="Times New Roman" pitchFamily="18" charset="0"/>
                <a:cs typeface="Calibri" pitchFamily="34" charset="0"/>
              </a:rPr>
              <a:t>7. Городская литературная игра  «По следам великого поэта» (10 класс . Учитель Филипьева В.И.)</a:t>
            </a:r>
          </a:p>
          <a:p>
            <a:pPr>
              <a:buFontTx/>
              <a:buAutoNum type="arabicPeriod"/>
            </a:pPr>
            <a:endParaRPr lang="ru-RU" sz="2000">
              <a:latin typeface="Times New Roman" pitchFamily="18" charset="0"/>
              <a:cs typeface="Calibri" pitchFamily="34" charset="0"/>
            </a:endParaRPr>
          </a:p>
          <a:p>
            <a:pPr>
              <a:buFontTx/>
              <a:buAutoNum type="arabicPeriod"/>
            </a:pPr>
            <a:endParaRPr lang="ru-RU" sz="1400">
              <a:latin typeface="Times New Roman" pitchFamily="18" charset="0"/>
              <a:cs typeface="Calibri" pitchFamily="34" charset="0"/>
            </a:endParaRPr>
          </a:p>
          <a:p>
            <a:pPr>
              <a:buFontTx/>
              <a:buAutoNum type="arabicPeriod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42875"/>
            <a:ext cx="8643938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мероприятиях, посвящённых 70 –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Победы в Великой Отечественной войне 1941 – 1945 годов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Городской конкурс сочинений «Спасибо деду за победу!»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 Городской конкурс детско-юношеского творчества «Весна всегда похожа на Победу!»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10. «Голос Победы» - проект телеканала «ТВ Коряжма»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11. Благодарное письмо ветерану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0"/>
            <a:ext cx="8786812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Областной творческий детский конкурс «Читатель Поморья.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Абрамов» (номинация «Мой Абрамов» – учитель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Региональный этап Всероссийского конкурса  «Лучший урок письма» (учитель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Межрайонный этап областного конкурса чтецов «И Севера хрустальная душа» (учитель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Кучумова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786812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и международный уровень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Общероссийская предметная олимпиада по русскому языку и литературе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Олимпус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(5-8 классы)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Международный конкурс по русскому языку «Русский медвежонок»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Международная игра-конкурс по русскому языку «Ёж» (6-е  классы)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Международный интернет-конкурс «Навстречу зимним чудесам»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Всероссийский  творческий конкурс, посвящённый Дню матери «Мама, милая, родная»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1162</Words>
  <Application>Microsoft Office PowerPoint</Application>
  <PresentationFormat>Экран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Валя</dc:creator>
  <cp:lastModifiedBy>Учитель</cp:lastModifiedBy>
  <cp:revision>76</cp:revision>
  <dcterms:created xsi:type="dcterms:W3CDTF">2015-05-27T00:13:43Z</dcterms:created>
  <dcterms:modified xsi:type="dcterms:W3CDTF">2015-12-30T06:34:17Z</dcterms:modified>
</cp:coreProperties>
</file>