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7"/>
  </p:notesMasterIdLst>
  <p:sldIdLst>
    <p:sldId id="288" r:id="rId2"/>
    <p:sldId id="262" r:id="rId3"/>
    <p:sldId id="257" r:id="rId4"/>
    <p:sldId id="278" r:id="rId5"/>
    <p:sldId id="300" r:id="rId6"/>
    <p:sldId id="299" r:id="rId7"/>
    <p:sldId id="258" r:id="rId8"/>
    <p:sldId id="291" r:id="rId9"/>
    <p:sldId id="263" r:id="rId10"/>
    <p:sldId id="260" r:id="rId11"/>
    <p:sldId id="292" r:id="rId12"/>
    <p:sldId id="281" r:id="rId13"/>
    <p:sldId id="268" r:id="rId14"/>
    <p:sldId id="297" r:id="rId15"/>
    <p:sldId id="286" r:id="rId16"/>
    <p:sldId id="294" r:id="rId17"/>
    <p:sldId id="295" r:id="rId18"/>
    <p:sldId id="269" r:id="rId19"/>
    <p:sldId id="293" r:id="rId20"/>
    <p:sldId id="301" r:id="rId21"/>
    <p:sldId id="282" r:id="rId22"/>
    <p:sldId id="276" r:id="rId23"/>
    <p:sldId id="277" r:id="rId24"/>
    <p:sldId id="279" r:id="rId25"/>
    <p:sldId id="280" r:id="rId26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3300"/>
    <a:srgbClr val="000066"/>
    <a:srgbClr val="CC3300"/>
    <a:srgbClr val="FF0066"/>
    <a:srgbClr val="003A2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104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fld id="{F997B9ED-4BF3-42B8-9EA1-8E0BE4D7A4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2E4646E0-2226-4F56-A4B8-8DC4BB95062C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3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B9973-FEAF-4696-B3EB-087373542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654F9-0D93-43A2-A448-C1A9659EC6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546FB-2914-40A4-9CD9-E26BB74A25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477FF-99E8-464F-ACAD-E00EBE3B81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1BE85-38E5-43EE-9D76-3238FB9BC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EA9D1-EFD8-44CC-B5AB-5E3973F9A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8C9A3-6D18-48D9-8EE4-3EB83F23B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EAB7F-321F-42A7-B8D6-EE6114B52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5FD28-8BFD-4929-89FE-4EDC4A96E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A0F45-3438-4CFF-AC1B-D0F64548A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CF572-8437-4F19-A30D-A3B9F1E18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fld id="{12C5A3E1-C104-4CCC-AD0B-BAA83F318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../&#1054;&#1090;&#1095;&#1077;&#1090;%20&#1076;&#1077;&#1082;&#1072;&#1076;&#1072;-2015/&#1086;&#1090;&#1095;&#1077;&#1090;%20&#1076;&#1077;&#1082;&#1072;&#1076;&#1072;-2015.ppt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1958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023" y="286988"/>
            <a:ext cx="2040083" cy="1992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6" descr="1932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6938" y="4065588"/>
            <a:ext cx="4762500" cy="272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1930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2483" y="446231"/>
            <a:ext cx="3181625" cy="1476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968375" y="1279525"/>
            <a:ext cx="7715250" cy="32416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4400" b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Творческий</a:t>
            </a:r>
          </a:p>
          <a:p>
            <a:pPr algn="ctr">
              <a:buFont typeface="Times New Roman" pitchFamily="16" charset="0"/>
              <a:buNone/>
              <a:defRPr/>
            </a:pPr>
            <a:r>
              <a:rPr lang="ru-RU" sz="4400" b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 отчет</a:t>
            </a:r>
            <a:br>
              <a:rPr lang="ru-RU" sz="4400" b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</a:br>
            <a:r>
              <a:rPr lang="ru-RU" sz="4400" b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ШМО учителей</a:t>
            </a:r>
            <a:br>
              <a:rPr lang="ru-RU" sz="4400" b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</a:br>
            <a:r>
              <a:rPr lang="ru-RU" sz="4400" b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естественных и </a:t>
            </a:r>
            <a:br>
              <a:rPr lang="ru-RU" sz="4400" b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</a:br>
            <a:r>
              <a:rPr lang="ru-RU" sz="4400" b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общественных наук.</a:t>
            </a:r>
            <a:endParaRPr lang="ru-RU" sz="4400" dirty="0">
              <a:solidFill>
                <a:srgbClr val="FF0066"/>
              </a:solidFill>
              <a:ea typeface="MS Gothic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7500" y="5065713"/>
            <a:ext cx="4214813" cy="493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2014-2015 </a:t>
            </a:r>
            <a:r>
              <a:rPr lang="ru-RU" sz="2800" b="1" spc="50" dirty="0" err="1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уч.год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39813" y="565150"/>
            <a:ext cx="7500937" cy="163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3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Плешакова Л.В показала урок 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«Крым - новая  республика в составе Российской Федерации»</a:t>
            </a:r>
            <a:endParaRPr lang="ru-RU" sz="32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MS Gothic" charset="-128"/>
            </a:endParaRPr>
          </a:p>
        </p:txBody>
      </p:sp>
      <p:pic>
        <p:nvPicPr>
          <p:cNvPr id="7" name="Picture 2" descr="http://sc3kor.org.ru/posobie3/img/1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68280" y="2351077"/>
            <a:ext cx="4452969" cy="33397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8" name="Picture 6" descr="http://sc3kor.org.ru/posobie3/img/1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968874" y="2351077"/>
            <a:ext cx="4476781" cy="33575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20460" cy="2976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754063" y="2779713"/>
            <a:ext cx="8501062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200" b="1">
                <a:solidFill>
                  <a:srgbClr val="003300"/>
                </a:solidFill>
                <a:latin typeface="Monotype Corsiva" pitchFamily="66" charset="0"/>
              </a:rPr>
              <a:t>Марьина А.А для учащихся 6 «Б» класса провела урок в музее, посвященный 70-летию победы в ВОв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594" y="4208465"/>
            <a:ext cx="3667145" cy="2750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0510" y="3422647"/>
            <a:ext cx="2937531" cy="3442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25438" y="422275"/>
            <a:ext cx="7572375" cy="4694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8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Городские , региональные и всероссийские мероприятия</a:t>
            </a:r>
            <a:r>
              <a:rPr lang="ru-RU" sz="8000" dirty="0">
                <a:ea typeface="MS Gothic" charset="-128"/>
              </a:rPr>
              <a:t> </a:t>
            </a:r>
            <a:r>
              <a:rPr lang="ru-RU" sz="8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50838"/>
            <a:ext cx="9683750" cy="1363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4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Победители городского этапа </a:t>
            </a:r>
          </a:p>
          <a:p>
            <a:pPr algn="ctr">
              <a:buFont typeface="Times New Roman" pitchFamily="16" charset="0"/>
              <a:buNone/>
              <a:defRPr/>
            </a:pPr>
            <a:r>
              <a:rPr lang="ru-RU" sz="4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Всероссийской  олимпиады</a:t>
            </a: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468313" y="1565275"/>
            <a:ext cx="8929687" cy="56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Times New Roman" pitchFamily="16" charset="0"/>
              <a:buNone/>
              <a:defRPr/>
            </a:pPr>
            <a:r>
              <a:rPr lang="ru-RU" sz="2800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ea typeface="MS Gothic" charset="-128"/>
                <a:cs typeface="Times New Roman" pitchFamily="16" charset="0"/>
              </a:rPr>
              <a:t>Гарш</a:t>
            </a:r>
            <a:r>
              <a:rPr lang="ru-RU" sz="280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ea typeface="MS Gothic" charset="-128"/>
                <a:cs typeface="Times New Roman" pitchFamily="16" charset="0"/>
              </a:rPr>
              <a:t> Дарья– 2-е место по химии и 2-е место по экологии</a:t>
            </a:r>
          </a:p>
          <a:p>
            <a:pPr>
              <a:lnSpc>
                <a:spcPct val="150000"/>
              </a:lnSpc>
              <a:buFont typeface="Times New Roman" pitchFamily="16" charset="0"/>
              <a:buNone/>
              <a:defRPr/>
            </a:pPr>
            <a:r>
              <a:rPr lang="ru-RU" sz="280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ea typeface="MS Gothic" charset="-128"/>
                <a:cs typeface="Times New Roman" pitchFamily="16" charset="0"/>
              </a:rPr>
              <a:t>Широкова  Юлия- 1-е место  по биологии и 2-е место по экологии</a:t>
            </a:r>
          </a:p>
          <a:p>
            <a:pPr>
              <a:lnSpc>
                <a:spcPct val="150000"/>
              </a:lnSpc>
              <a:buFont typeface="Times New Roman" pitchFamily="16" charset="0"/>
              <a:buNone/>
              <a:defRPr/>
            </a:pPr>
            <a:r>
              <a:rPr lang="ru-RU" sz="2800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ea typeface="MS Gothic" charset="-128"/>
                <a:cs typeface="Times New Roman" pitchFamily="16" charset="0"/>
              </a:rPr>
              <a:t>Корюкаева</a:t>
            </a:r>
            <a:r>
              <a:rPr lang="ru-RU" sz="280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ea typeface="MS Gothic" charset="-128"/>
                <a:cs typeface="Times New Roman" pitchFamily="16" charset="0"/>
              </a:rPr>
              <a:t> Полина - 2-е место по биологии и 3-е по экологии</a:t>
            </a:r>
          </a:p>
          <a:p>
            <a:pPr>
              <a:lnSpc>
                <a:spcPct val="150000"/>
              </a:lnSpc>
              <a:buFont typeface="Times New Roman" pitchFamily="16" charset="0"/>
              <a:buNone/>
              <a:defRPr/>
            </a:pPr>
            <a:r>
              <a:rPr lang="ru-RU" sz="280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ea typeface="MS Gothic" charset="-128"/>
                <a:cs typeface="Times New Roman" pitchFamily="16" charset="0"/>
              </a:rPr>
              <a:t>Юрьева Анастасия 1-е место по биологии и 3-е место по истории</a:t>
            </a:r>
          </a:p>
          <a:p>
            <a:pPr>
              <a:lnSpc>
                <a:spcPct val="150000"/>
              </a:lnSpc>
              <a:buFont typeface="Times New Roman" pitchFamily="16" charset="0"/>
              <a:buNone/>
              <a:defRPr/>
            </a:pPr>
            <a:endParaRPr lang="ru-RU" sz="2800" dirty="0">
              <a:solidFill>
                <a:srgbClr val="003A2C"/>
              </a:solidFill>
              <a:latin typeface="Times New Roman" pitchFamily="16" charset="0"/>
              <a:ea typeface="MS Gothic" charset="-128"/>
              <a:cs typeface="Times New Roman" pitchFamily="16" charset="0"/>
            </a:endParaRPr>
          </a:p>
          <a:p>
            <a:pPr>
              <a:lnSpc>
                <a:spcPct val="150000"/>
              </a:lnSpc>
              <a:buFont typeface="Times New Roman" pitchFamily="16" charset="0"/>
              <a:buNone/>
              <a:defRPr/>
            </a:pPr>
            <a:endParaRPr lang="ru-RU" dirty="0">
              <a:ea typeface="MS Gothic" charset="-128"/>
            </a:endParaRPr>
          </a:p>
        </p:txBody>
      </p:sp>
      <p:pic>
        <p:nvPicPr>
          <p:cNvPr id="4" name="Рисунок 3" descr="i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5932" y="5637225"/>
            <a:ext cx="1512104" cy="1395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539750" y="1065213"/>
            <a:ext cx="85725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>
              <a:buFont typeface="Times New Roman" pitchFamily="18" charset="0"/>
              <a:buChar char="•"/>
            </a:pPr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Участие учащихся профильной группы 11 класса во всероссийских олимпиадах:</a:t>
            </a:r>
          </a:p>
          <a:p>
            <a:pPr eaLnBrk="0">
              <a:lnSpc>
                <a:spcPct val="100000"/>
              </a:lnSpc>
              <a:buClrTx/>
              <a:buSzTx/>
              <a:buFontTx/>
              <a:buChar char="•"/>
            </a:pPr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Санкт-Петербургского государственного университета олимпиада по биологии заочный тур (2 призера) и очный тур, олимпиада по медицине заочный тур </a:t>
            </a:r>
          </a:p>
          <a:p>
            <a:pPr eaLnBrk="0">
              <a:lnSpc>
                <a:spcPct val="100000"/>
              </a:lnSpc>
              <a:buClrTx/>
              <a:buSzTx/>
            </a:pPr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(2 призера), очный тур (призер Широкова Ю.);</a:t>
            </a:r>
          </a:p>
          <a:p>
            <a:pPr eaLnBrk="0">
              <a:lnSpc>
                <a:spcPct val="100000"/>
              </a:lnSpc>
              <a:buClrTx/>
              <a:buSzTx/>
              <a:buFontTx/>
              <a:buChar char="•"/>
            </a:pPr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Российский государственный педагогический университет им. Герцена олимпиада по биологии (заочный 1 призер, очный участник).</a:t>
            </a:r>
            <a:endParaRPr lang="ru-RU" sz="2800" b="1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4063" y="493713"/>
            <a:ext cx="8501062" cy="558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32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Победители и участники Всероссийских  олимпиад</a:t>
            </a:r>
          </a:p>
        </p:txBody>
      </p:sp>
      <p:pic>
        <p:nvPicPr>
          <p:cNvPr id="15364" name="Picture 2" descr="G:\Отчет декада-2015\тане\о.t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4845414">
            <a:off x="5498306" y="2612232"/>
            <a:ext cx="3681413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G:\Отчет декада-2015\тане\диплом Широкова.t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188" y="3351213"/>
            <a:ext cx="5000625" cy="363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68375" y="493713"/>
            <a:ext cx="8269288" cy="1103312"/>
          </a:xfrm>
          <a:prstGeom prst="rect">
            <a:avLst/>
          </a:prstGeom>
          <a:noFill/>
        </p:spPr>
        <p:txBody>
          <a:bodyPr lIns="100794" tIns="50397" rIns="100794" bIns="50397"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Городская  интеллектуальная игра по биологии «Биологическая кругосветка»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11750" y="2493963"/>
            <a:ext cx="3713163" cy="10080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u="sng" dirty="0">
                <a:solidFill>
                  <a:srgbClr val="003A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Учитель:</a:t>
            </a:r>
          </a:p>
          <a:p>
            <a:pPr>
              <a:defRPr/>
            </a:pPr>
            <a:r>
              <a:rPr lang="ru-RU" sz="32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Камунина Н.Н.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11688" y="3994150"/>
            <a:ext cx="4714875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3-е место – команда 7-х классов школы №3.</a:t>
            </a:r>
          </a:p>
        </p:txBody>
      </p:sp>
      <p:pic>
        <p:nvPicPr>
          <p:cNvPr id="16389" name="Picture 6" descr="G:\Отчет декада-2015\тане\диплом 3 степени.t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8313" y="1636713"/>
            <a:ext cx="3714750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68375" y="493713"/>
            <a:ext cx="8269288" cy="1103312"/>
          </a:xfrm>
          <a:prstGeom prst="rect">
            <a:avLst/>
          </a:prstGeom>
          <a:noFill/>
        </p:spPr>
        <p:txBody>
          <a:bodyPr lIns="100794" tIns="50397" rIns="100794" bIns="50397"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Городская  интеллектуальная игра по географии «Географический серпантин»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11750" y="2493963"/>
            <a:ext cx="3713163" cy="10080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u="sng" dirty="0">
                <a:solidFill>
                  <a:srgbClr val="003A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Учитель:</a:t>
            </a:r>
          </a:p>
          <a:p>
            <a:pPr>
              <a:defRPr/>
            </a:pPr>
            <a:r>
              <a:rPr lang="ru-RU" sz="32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Плешакова Л.В.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11688" y="3994150"/>
            <a:ext cx="4714875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2-е место – команда 7-х классов школы №3.</a:t>
            </a:r>
          </a:p>
        </p:txBody>
      </p:sp>
      <p:pic>
        <p:nvPicPr>
          <p:cNvPr id="17413" name="Рисунок 5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188" y="1779588"/>
            <a:ext cx="3571875" cy="490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68375" y="493713"/>
            <a:ext cx="8269288" cy="1103312"/>
          </a:xfrm>
          <a:prstGeom prst="rect">
            <a:avLst/>
          </a:prstGeom>
          <a:noFill/>
        </p:spPr>
        <p:txBody>
          <a:bodyPr lIns="100794" tIns="50397" rIns="100794" bIns="50397">
            <a:spAutoFit/>
          </a:bodyPr>
          <a:lstStyle/>
          <a:p>
            <a:pPr algn="ctr">
              <a:defRPr/>
            </a:pPr>
            <a:r>
              <a:rPr lang="ru-RU" sz="35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Городская  интеллектуальная игра по географии  для 5-6 классов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11750" y="2493963"/>
            <a:ext cx="3713163" cy="1466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u="sng" dirty="0">
                <a:solidFill>
                  <a:srgbClr val="003A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Учителя:</a:t>
            </a:r>
          </a:p>
          <a:p>
            <a:pPr>
              <a:defRPr/>
            </a:pPr>
            <a:r>
              <a:rPr lang="ru-RU" sz="32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Плешакова Л.В.</a:t>
            </a:r>
          </a:p>
          <a:p>
            <a:pPr>
              <a:defRPr/>
            </a:pPr>
            <a:r>
              <a:rPr lang="ru-RU" sz="32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Обернихина Т.С.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11688" y="3994150"/>
            <a:ext cx="4714875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3-е место – команда 5-6-х классов школы №3.</a:t>
            </a:r>
          </a:p>
        </p:txBody>
      </p:sp>
      <p:pic>
        <p:nvPicPr>
          <p:cNvPr id="18437" name="Рисунок 9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8313" y="1616075"/>
            <a:ext cx="3929062" cy="539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4063" y="422275"/>
            <a:ext cx="8501062" cy="1122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MS Gothic" charset="-128"/>
              </a:rPr>
              <a:t>Исследовательская деятельность учащихся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5500" y="1422400"/>
            <a:ext cx="8429625" cy="1924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  <a:cs typeface="Times New Roman" pitchFamily="18" charset="0"/>
              </a:rPr>
              <a:t>Выступление на научно-практической конференции  в САФУ</a:t>
            </a:r>
          </a:p>
          <a:p>
            <a:pPr algn="ctr">
              <a:buFont typeface="Times New Roman" pitchFamily="16" charset="0"/>
              <a:buNone/>
              <a:defRPr/>
            </a:pPr>
            <a:r>
              <a:rPr lang="ru-RU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  <a:cs typeface="Times New Roman" pitchFamily="18" charset="0"/>
              </a:rPr>
              <a:t>«</a:t>
            </a:r>
            <a:r>
              <a:rPr lang="ru-RU" sz="3200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  <a:cs typeface="Times New Roman" pitchFamily="18" charset="0"/>
              </a:rPr>
              <a:t>Я-исследователь</a:t>
            </a:r>
            <a:r>
              <a:rPr lang="ru-RU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  <a:cs typeface="Times New Roman" pitchFamily="18" charset="0"/>
              </a:rPr>
              <a:t>»</a:t>
            </a:r>
          </a:p>
          <a:p>
            <a:pPr algn="ctr">
              <a:buFont typeface="Times New Roman" pitchFamily="16" charset="0"/>
              <a:buNone/>
              <a:defRPr/>
            </a:pPr>
            <a:endParaRPr lang="ru-RU" sz="32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MS Gothic" charset="-128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8313" y="5351463"/>
            <a:ext cx="4143375" cy="1695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Команда учащихся 7-х классов</a:t>
            </a:r>
          </a:p>
          <a:p>
            <a:pPr>
              <a:defRPr/>
            </a:pPr>
            <a:r>
              <a:rPr lang="ru-RU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Учителя: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Ермакова И.В., Обернихина Т.С.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9461" name="Picture 5" descr="D:\Фото.Школа2013-2015\Конференции-ноябрь-2014\DSC0677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39784" y="2994019"/>
            <a:ext cx="3071834" cy="2303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2" name="Picture 6" descr="D:\Фото.Школа2013-2015\Конференции-ноябрь-2014\DSC0676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54692" y="2994019"/>
            <a:ext cx="2968081" cy="2226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968875" y="5422900"/>
            <a:ext cx="4395788" cy="12938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Команда учащихся 4а класса</a:t>
            </a:r>
          </a:p>
          <a:p>
            <a:pPr>
              <a:defRPr/>
            </a:pPr>
            <a:r>
              <a:rPr lang="ru-RU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Учителя: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Константинова И.А., Обернихина Т.С.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 descr="D:\Фото.Школа2013-2015\Конференции-ноябрь-2014\DSC0679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611816" y="4065589"/>
            <a:ext cx="3825337" cy="2869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11188" y="565150"/>
            <a:ext cx="8643937" cy="10175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Участие и победа учащихся в городском конкурсе «Ярмарка проектов»</a:t>
            </a:r>
            <a:endParaRPr lang="ru-RU" sz="3200" dirty="0"/>
          </a:p>
        </p:txBody>
      </p:sp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539750" y="1851025"/>
            <a:ext cx="3571875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Соль как уникальное неорганическое соединение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8313" y="3351213"/>
            <a:ext cx="4786312" cy="6080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химии Обернихина Т.С.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классов Константинова И.А.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97436" y="1851011"/>
            <a:ext cx="4252907" cy="1302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>
              <a:defRPr/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Влияние газированных напитков на организм человека».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6"/>
          <p:cNvSpPr>
            <a:spLocks noChangeArrowheads="1"/>
          </p:cNvSpPr>
          <p:nvPr/>
        </p:nvSpPr>
        <p:spPr bwMode="auto">
          <a:xfrm>
            <a:off x="5683250" y="3136900"/>
            <a:ext cx="3967163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химии:  Обернихина Т.С.</a:t>
            </a:r>
          </a:p>
          <a:p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физики: Ермакова И.В.</a:t>
            </a:r>
          </a:p>
        </p:txBody>
      </p:sp>
      <p:pic>
        <p:nvPicPr>
          <p:cNvPr id="20488" name="Picture 8" descr="D:\Фото.Школа2013-2015\Конференции-ноябрь-2014\DSC0680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5470" y="4065589"/>
            <a:ext cx="3857652" cy="2893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IМУЖЧИНЫ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088254" y="3779838"/>
            <a:ext cx="2250640" cy="2617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6" name="WordArt 8"/>
          <p:cNvSpPr>
            <a:spLocks noChangeArrowheads="1" noChangeShapeType="1" noTextEdit="1"/>
          </p:cNvSpPr>
          <p:nvPr/>
        </p:nvSpPr>
        <p:spPr bwMode="auto">
          <a:xfrm>
            <a:off x="3690938" y="1081088"/>
            <a:ext cx="2700337" cy="1792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Georgia"/>
              </a:rPr>
              <a:t>Педагоги</a:t>
            </a:r>
          </a:p>
          <a:p>
            <a:pPr algn="ctr"/>
            <a:r>
              <a:rPr lang="ru-RU" sz="40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Georgia"/>
              </a:rPr>
              <a:t>методического</a:t>
            </a:r>
          </a:p>
          <a:p>
            <a:pPr algn="ctr"/>
            <a:r>
              <a:rPr lang="ru-RU" sz="40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Georgia"/>
              </a:rPr>
              <a:t>объединения</a:t>
            </a:r>
          </a:p>
        </p:txBody>
      </p:sp>
      <p:sp>
        <p:nvSpPr>
          <p:cNvPr id="3077" name="WordArt 9"/>
          <p:cNvSpPr>
            <a:spLocks noChangeArrowheads="1" noChangeShapeType="1" noTextEdit="1"/>
          </p:cNvSpPr>
          <p:nvPr/>
        </p:nvSpPr>
        <p:spPr bwMode="auto">
          <a:xfrm rot="-832792">
            <a:off x="1057275" y="3411538"/>
            <a:ext cx="2806700" cy="306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/>
              </a:rPr>
              <a:t>Обернихина Т.С..</a:t>
            </a:r>
          </a:p>
        </p:txBody>
      </p:sp>
      <p:sp>
        <p:nvSpPr>
          <p:cNvPr id="3078" name="WordArt 10"/>
          <p:cNvSpPr>
            <a:spLocks noChangeArrowheads="1" noChangeShapeType="1" noTextEdit="1"/>
          </p:cNvSpPr>
          <p:nvPr/>
        </p:nvSpPr>
        <p:spPr bwMode="auto">
          <a:xfrm rot="602755">
            <a:off x="6545263" y="3452813"/>
            <a:ext cx="2822575" cy="293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/>
              </a:rPr>
              <a:t>Камунина Н.Н.</a:t>
            </a:r>
          </a:p>
        </p:txBody>
      </p:sp>
      <p:sp>
        <p:nvSpPr>
          <p:cNvPr id="3079" name="WordArt 11"/>
          <p:cNvSpPr>
            <a:spLocks noChangeArrowheads="1" noChangeShapeType="1" noTextEdit="1"/>
          </p:cNvSpPr>
          <p:nvPr/>
        </p:nvSpPr>
        <p:spPr bwMode="auto">
          <a:xfrm rot="905302">
            <a:off x="6535738" y="6434138"/>
            <a:ext cx="2320925" cy="2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/>
              </a:rPr>
              <a:t>Марьина А.А..</a:t>
            </a:r>
          </a:p>
        </p:txBody>
      </p:sp>
      <p:sp>
        <p:nvSpPr>
          <p:cNvPr id="3080" name="WordArt 12"/>
          <p:cNvSpPr>
            <a:spLocks noChangeArrowheads="1" noChangeShapeType="1" noTextEdit="1"/>
          </p:cNvSpPr>
          <p:nvPr/>
        </p:nvSpPr>
        <p:spPr bwMode="auto">
          <a:xfrm>
            <a:off x="4325938" y="6351588"/>
            <a:ext cx="2041525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/>
              </a:rPr>
              <a:t>Волков И.В.</a:t>
            </a:r>
          </a:p>
        </p:txBody>
      </p:sp>
      <p:sp>
        <p:nvSpPr>
          <p:cNvPr id="3081" name="WordArt 13"/>
          <p:cNvSpPr>
            <a:spLocks noChangeArrowheads="1" noChangeShapeType="1" noTextEdit="1"/>
          </p:cNvSpPr>
          <p:nvPr/>
        </p:nvSpPr>
        <p:spPr bwMode="auto">
          <a:xfrm rot="-832792">
            <a:off x="1479550" y="6319838"/>
            <a:ext cx="2460625" cy="269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/>
              </a:rPr>
              <a:t>Плешакова Л.В.</a:t>
            </a:r>
          </a:p>
        </p:txBody>
      </p:sp>
      <p:pic>
        <p:nvPicPr>
          <p:cNvPr id="2" name="Picture 2" descr="C:\ФОТОГРАФИИ\Picture019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586543">
            <a:off x="6851896" y="806824"/>
            <a:ext cx="2227105" cy="2591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D:\Фото\Новый 2008 год\DSC0043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0832942">
            <a:off x="962392" y="692491"/>
            <a:ext cx="2106579" cy="2764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5" name="Picture 13" descr="G:\Для последнего звонка\DSC0308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1065033">
            <a:off x="7225144" y="4020756"/>
            <a:ext cx="1963771" cy="2454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6" name="Picture 14" descr="G:\Для последнего звонка\любовь викторовна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0429993">
            <a:off x="1579513" y="3876412"/>
            <a:ext cx="1721776" cy="2497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7" grpId="0" animBg="1"/>
      <p:bldP spid="3078" grpId="0" animBg="1"/>
      <p:bldP spid="3079" grpId="0" animBg="1"/>
      <p:bldP spid="3080" grpId="0" animBg="1"/>
      <p:bldP spid="308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2" descr="лиза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11625" y="3565525"/>
            <a:ext cx="2357438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682625" y="422275"/>
            <a:ext cx="8715375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>
              <a:buFont typeface="Times New Roman" pitchFamily="18" charset="0"/>
              <a:buChar char="•"/>
              <a:defRPr/>
            </a:pPr>
            <a:endParaRPr lang="ru-RU" sz="2400" dirty="0">
              <a:latin typeface="Monotype Corsiva" pitchFamily="66" charset="0"/>
              <a:cs typeface="Times New Roman" pitchFamily="18" charset="0"/>
            </a:endParaRPr>
          </a:p>
          <a:p>
            <a:pPr eaLnBrk="0">
              <a:defRPr/>
            </a:pPr>
            <a:r>
              <a:rPr lang="ru-RU" sz="2800" dirty="0">
                <a:solidFill>
                  <a:schemeClr val="accent4">
                    <a:lumMod val="95000"/>
                    <a:lumOff val="5000"/>
                  </a:schemeClr>
                </a:solidFill>
                <a:latin typeface="Monotype Corsiva" pitchFamily="66" charset="0"/>
                <a:cs typeface="Times New Roman" pitchFamily="18" charset="0"/>
              </a:rPr>
              <a:t>Камунина Н.Н. и Обернихина Т.С. разместили  материалы исследовательской работы по экологии «Снег как индикатор загрязнения окружающей среды» </a:t>
            </a:r>
            <a:r>
              <a:rPr lang="ru-RU" sz="2800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Monotype Corsiva" pitchFamily="66" charset="0"/>
                <a:cs typeface="Times New Roman" pitchFamily="18" charset="0"/>
              </a:rPr>
              <a:t>Гагарской</a:t>
            </a:r>
            <a:r>
              <a:rPr lang="ru-RU" sz="2800" dirty="0">
                <a:solidFill>
                  <a:schemeClr val="accent4">
                    <a:lumMod val="95000"/>
                    <a:lumOff val="5000"/>
                  </a:schemeClr>
                </a:solidFill>
                <a:latin typeface="Monotype Corsiva" pitchFamily="66" charset="0"/>
                <a:cs typeface="Times New Roman" pitchFamily="18" charset="0"/>
              </a:rPr>
              <a:t> Елизаветы. </a:t>
            </a:r>
          </a:p>
          <a:p>
            <a:pPr eaLnBrk="0">
              <a:buFont typeface="Times New Roman" pitchFamily="18" charset="0"/>
              <a:buChar char="•"/>
              <a:defRPr/>
            </a:pPr>
            <a:r>
              <a:rPr lang="ru-RU" sz="2800" dirty="0">
                <a:solidFill>
                  <a:schemeClr val="accent4">
                    <a:lumMod val="95000"/>
                    <a:lumOff val="5000"/>
                  </a:schemeClr>
                </a:solidFill>
                <a:latin typeface="Monotype Corsiva" pitchFamily="66" charset="0"/>
                <a:cs typeface="Times New Roman" pitchFamily="18" charset="0"/>
              </a:rPr>
              <a:t>Работа участвует в проекте для одаренных детей «Алые паруса» социальной сети работников образования. 2014 год.</a:t>
            </a:r>
          </a:p>
          <a:p>
            <a:pPr eaLnBrk="0">
              <a:buFont typeface="Times New Roman" pitchFamily="18" charset="0"/>
              <a:buChar char="•"/>
              <a:defRPr/>
            </a:pPr>
            <a:endParaRPr lang="ru-RU" sz="2000" dirty="0">
              <a:latin typeface="Monotype Corsiva" pitchFamily="66" charset="0"/>
              <a:cs typeface="Times New Roman" pitchFamily="18" charset="0"/>
            </a:endParaRPr>
          </a:p>
          <a:p>
            <a:pPr eaLnBrk="0">
              <a:buFont typeface="Times New Roman" pitchFamily="18" charset="0"/>
              <a:buChar char="•"/>
              <a:defRPr/>
            </a:pPr>
            <a:r>
              <a:rPr lang="ru-RU" sz="2400" dirty="0">
                <a:latin typeface="Monotype Corsiva" pitchFamily="66" charset="0"/>
                <a:cs typeface="Times New Roman" pitchFamily="18" charset="0"/>
              </a:rPr>
              <a:t>Свидетельство о публикации творческой исследовательской работы</a:t>
            </a: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13" y="565150"/>
            <a:ext cx="5715000" cy="2963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MS Gothic" charset="-128"/>
            </a:endParaRPr>
          </a:p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Работа в жюри городской исследовательской конференции</a:t>
            </a:r>
          </a:p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Сотрудничество с редакцией газеты «Трудовая Коряжма». Рубрика «12 месяцев года»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MS Gothic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750" y="3779838"/>
            <a:ext cx="4929188" cy="23828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Работа в жюри  регионального интеллектуального марафона «Авангард»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Обернихина Т.С.</a:t>
            </a:r>
          </a:p>
          <a:p>
            <a:pPr>
              <a:buFont typeface="Wingdings" pitchFamily="2" charset="2"/>
              <a:buChar char="ü"/>
              <a:defRPr/>
            </a:pP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2625" y="493713"/>
            <a:ext cx="3284538" cy="617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3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Камунина Н.Н.</a:t>
            </a:r>
          </a:p>
        </p:txBody>
      </p:sp>
      <p:pic>
        <p:nvPicPr>
          <p:cNvPr id="6" name="Рисунок 5" descr="E:\DCIM\Camera\2015-05-28 17.54.31.jpg"/>
          <p:cNvPicPr/>
          <p:nvPr/>
        </p:nvPicPr>
        <p:blipFill>
          <a:blip r:embed="rId2" cstate="screen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969006" y="350813"/>
            <a:ext cx="3675074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Рисунок 7" descr="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54428" y="5065721"/>
            <a:ext cx="2304067" cy="1771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http://im1-tub-ru.yandex.net/i?id=153840827-61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2146" y="350813"/>
            <a:ext cx="1643074" cy="1432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3" name="Прямоугольник 4"/>
          <p:cNvSpPr>
            <a:spLocks noChangeArrowheads="1"/>
          </p:cNvSpPr>
          <p:nvPr/>
        </p:nvSpPr>
        <p:spPr bwMode="auto">
          <a:xfrm>
            <a:off x="325438" y="1493838"/>
            <a:ext cx="8715375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u="sng" dirty="0">
                <a:solidFill>
                  <a:srgbClr val="C00000"/>
                </a:solidFill>
                <a:latin typeface="Monotype Corsiva" pitchFamily="66" charset="0"/>
              </a:rPr>
              <a:t>Камунина Н.Н., Плешакова Л.В., Обернихина Т.С.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3200" dirty="0">
                <a:solidFill>
                  <a:srgbClr val="003300"/>
                </a:solidFill>
                <a:latin typeface="Monotype Corsiva" pitchFamily="66" charset="0"/>
              </a:rPr>
              <a:t>Сертификаты, подтверждающие размещение в социальной сети работников образования своего электронного </a:t>
            </a:r>
            <a:r>
              <a:rPr lang="ru-RU" sz="3200" dirty="0" err="1">
                <a:solidFill>
                  <a:srgbClr val="003300"/>
                </a:solidFill>
                <a:latin typeface="Monotype Corsiva" pitchFamily="66" charset="0"/>
              </a:rPr>
              <a:t>портфолио</a:t>
            </a:r>
            <a:r>
              <a:rPr lang="ru-RU" sz="3200" dirty="0">
                <a:solidFill>
                  <a:srgbClr val="003300"/>
                </a:solidFill>
                <a:latin typeface="Monotype Corsiva" pitchFamily="66" charset="0"/>
              </a:rPr>
              <a:t>, 2014г. </a:t>
            </a:r>
            <a:r>
              <a:rPr lang="en-US" sz="3200" dirty="0">
                <a:solidFill>
                  <a:srgbClr val="003300"/>
                </a:solidFill>
                <a:latin typeface="Monotype Corsiva" pitchFamily="66" charset="0"/>
              </a:rPr>
              <a:t>Web</a:t>
            </a:r>
            <a:r>
              <a:rPr lang="ru-RU" sz="3200" dirty="0">
                <a:solidFill>
                  <a:srgbClr val="003300"/>
                </a:solidFill>
                <a:latin typeface="Monotype Corsiva" pitchFamily="66" charset="0"/>
              </a:rPr>
              <a:t>-адрес </a:t>
            </a:r>
            <a:r>
              <a:rPr lang="ru-RU" sz="3200" dirty="0" err="1">
                <a:solidFill>
                  <a:srgbClr val="003300"/>
                </a:solidFill>
                <a:latin typeface="Monotype Corsiva" pitchFamily="66" charset="0"/>
              </a:rPr>
              <a:t>портфолио</a:t>
            </a:r>
            <a:r>
              <a:rPr lang="ru-RU" sz="3200" dirty="0">
                <a:solidFill>
                  <a:srgbClr val="003300"/>
                </a:solidFill>
                <a:latin typeface="Monotype Corsiva" pitchFamily="66" charset="0"/>
              </a:rPr>
              <a:t>: </a:t>
            </a:r>
            <a:r>
              <a:rPr lang="en-US" sz="3200" u="sng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http</a:t>
            </a:r>
            <a:r>
              <a:rPr lang="ru-RU" sz="3200" u="sng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://</a:t>
            </a:r>
            <a:r>
              <a:rPr lang="en-US" sz="3200" u="sng" dirty="0" err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nsportal</a:t>
            </a:r>
            <a:r>
              <a:rPr lang="ru-RU" sz="3200" u="sng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.</a:t>
            </a:r>
            <a:r>
              <a:rPr lang="en-US" sz="3200" u="sng" dirty="0" err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ru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3200" dirty="0">
                <a:solidFill>
                  <a:srgbClr val="003300"/>
                </a:solidFill>
                <a:latin typeface="Monotype Corsiva" pitchFamily="66" charset="0"/>
              </a:rPr>
              <a:t>Создали персональные сайты, сертификаты социальной сети работников образования </a:t>
            </a:r>
            <a:r>
              <a:rPr lang="en-US" sz="3200" dirty="0">
                <a:solidFill>
                  <a:srgbClr val="003300"/>
                </a:solidFill>
                <a:latin typeface="Monotype Corsiva" pitchFamily="66" charset="0"/>
              </a:rPr>
              <a:t>Web</a:t>
            </a:r>
            <a:r>
              <a:rPr lang="ru-RU" sz="3200" dirty="0">
                <a:solidFill>
                  <a:srgbClr val="003300"/>
                </a:solidFill>
                <a:latin typeface="Monotype Corsiva" pitchFamily="66" charset="0"/>
              </a:rPr>
              <a:t>-адрес сайта </a:t>
            </a:r>
            <a:r>
              <a:rPr lang="en-US" sz="3200" u="sng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http</a:t>
            </a:r>
            <a:r>
              <a:rPr lang="ru-RU" sz="3200" u="sng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://</a:t>
            </a:r>
            <a:r>
              <a:rPr lang="en-US" sz="3200" u="sng" dirty="0" err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nsportal</a:t>
            </a:r>
            <a:r>
              <a:rPr lang="ru-RU" sz="3200" u="sng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.</a:t>
            </a:r>
            <a:r>
              <a:rPr lang="en-US" sz="3200" u="sng" dirty="0" err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ru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468313" y="493713"/>
            <a:ext cx="4929187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C00000"/>
                </a:solidFill>
                <a:latin typeface="Monotype Corsiva" pitchFamily="66" charset="0"/>
              </a:rPr>
              <a:t>Публикации </a:t>
            </a:r>
            <a:endParaRPr lang="ru-RU" sz="4400">
              <a:solidFill>
                <a:srgbClr val="C00000"/>
              </a:solidFill>
            </a:endParaRPr>
          </a:p>
        </p:txBody>
      </p:sp>
      <p:pic>
        <p:nvPicPr>
          <p:cNvPr id="23557" name="Picture 5" descr="G:\Отчет декада-2015\тане\view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6394" y="4779969"/>
            <a:ext cx="1714512" cy="2424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G:\Отчет декада-2015\тане\viewer 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0444" y="4738783"/>
            <a:ext cx="1714512" cy="2424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111618" y="4779969"/>
            <a:ext cx="1812926" cy="255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4063" y="708025"/>
            <a:ext cx="8572500" cy="3708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ru-RU" sz="4000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Камунина</a:t>
            </a:r>
            <a:r>
              <a:rPr lang="ru-RU" sz="40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 Н.Н. и Плешакова Л.В. , Обернихина Т.С. работают  в творческой группе :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40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«Создание интерактивного плаката»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2595" y="446067"/>
            <a:ext cx="9036442" cy="4535805"/>
          </a:xfrm>
        </p:spPr>
        <p:txBody>
          <a:bodyPr/>
          <a:lstStyle/>
          <a:p>
            <a:pPr algn="ctr" eaLnBrk="1">
              <a:buFont typeface="Times New Roman" pitchFamily="16" charset="0"/>
              <a:buNone/>
              <a:defRPr/>
            </a:pPr>
            <a:r>
              <a:rPr lang="ru-RU" b="1" i="1" kern="10" dirty="0" smtClean="0">
                <a:ln w="1270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Segoe Script" pitchFamily="34" charset="0"/>
                <a:cs typeface="Arial"/>
              </a:rPr>
              <a:t>Рекомендации на следующий год</a:t>
            </a:r>
          </a:p>
          <a:p>
            <a:pPr eaLnBrk="1">
              <a:buFont typeface="Times New Roman" pitchFamily="16" charset="0"/>
              <a:buNone/>
              <a:defRPr/>
            </a:pPr>
            <a:r>
              <a:rPr lang="ru-RU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1.Активизировать деятельность по подготовке учеников к участию в общегородских мероприятиях, в олимпиадах.</a:t>
            </a:r>
          </a:p>
          <a:p>
            <a:pPr eaLnBrk="1">
              <a:buFont typeface="Times New Roman" pitchFamily="16" charset="0"/>
              <a:buNone/>
              <a:defRPr/>
            </a:pPr>
            <a:r>
              <a:rPr lang="ru-RU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2.Работать над повышением качества знаний учащихся.</a:t>
            </a:r>
          </a:p>
          <a:p>
            <a:pPr eaLnBrk="1">
              <a:buFont typeface="Times New Roman" pitchFamily="16" charset="0"/>
              <a:buNone/>
              <a:defRPr/>
            </a:pPr>
            <a:r>
              <a:rPr lang="ru-RU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3.Активизировать исследовательскую деятельность учащихся по предметам. </a:t>
            </a:r>
          </a:p>
          <a:p>
            <a:pPr eaLnBrk="1">
              <a:buFont typeface="Times New Roman" pitchFamily="16" charset="0"/>
              <a:buNone/>
              <a:defRPr/>
            </a:pPr>
            <a:r>
              <a:rPr lang="ru-RU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4.Провести круглый стол по обмену опытом  по теме: «Работа в профильных группах».</a:t>
            </a:r>
          </a:p>
          <a:p>
            <a:pPr eaLnBrk="1">
              <a:buFont typeface="Times New Roman" pitchFamily="16" charset="0"/>
              <a:buNone/>
              <a:defRPr/>
            </a:pPr>
            <a:endParaRPr lang="ru-RU" b="1" dirty="0" smtClean="0"/>
          </a:p>
          <a:p>
            <a:pPr algn="ctr" eaLnBrk="1">
              <a:buFont typeface="Times New Roman" pitchFamily="16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C:\КАРТИНКИ\школа\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358438" cy="776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25563" y="2779713"/>
            <a:ext cx="8567737" cy="4535487"/>
          </a:xfrm>
        </p:spPr>
        <p:txBody>
          <a:bodyPr/>
          <a:lstStyle/>
          <a:p>
            <a:pPr algn="ctr" eaLnBrk="1">
              <a:buFont typeface="Times New Roman" pitchFamily="16" charset="0"/>
              <a:buNone/>
              <a:defRPr/>
            </a:pPr>
            <a:r>
              <a:rPr lang="ru-RU" sz="5300" b="1" spc="55" dirty="0">
                <a:ln w="11430"/>
                <a:solidFill>
                  <a:srgbClr val="003A2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Спасибо</a:t>
            </a:r>
          </a:p>
          <a:p>
            <a:pPr algn="ctr" eaLnBrk="1">
              <a:buFont typeface="Times New Roman" pitchFamily="16" charset="0"/>
              <a:buNone/>
              <a:defRPr/>
            </a:pPr>
            <a:r>
              <a:rPr lang="ru-RU" sz="5300" b="1" spc="55" dirty="0">
                <a:ln w="11430"/>
                <a:solidFill>
                  <a:srgbClr val="003A2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 за </a:t>
            </a:r>
          </a:p>
          <a:p>
            <a:pPr algn="ctr" eaLnBrk="1">
              <a:buFont typeface="Times New Roman" pitchFamily="16" charset="0"/>
              <a:buNone/>
              <a:defRPr/>
            </a:pPr>
            <a:r>
              <a:rPr lang="ru-RU" sz="5300" b="1" spc="55" dirty="0">
                <a:ln w="11430"/>
                <a:solidFill>
                  <a:srgbClr val="003A2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внимание!</a:t>
            </a:r>
            <a:endParaRPr lang="ru-RU" sz="2600" b="1" spc="55" dirty="0">
              <a:ln w="11430"/>
              <a:solidFill>
                <a:srgbClr val="003A2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  <a:p>
            <a:pPr eaLnBrk="1">
              <a:buFont typeface="Times New Roman" pitchFamily="16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750" y="708025"/>
            <a:ext cx="8091488" cy="3816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 eaLnBrk="0">
              <a:lnSpc>
                <a:spcPct val="100000"/>
              </a:lnSpc>
              <a:buClrTx/>
              <a:buSzTx/>
              <a:buFont typeface="Times New Roman" pitchFamily="16" charset="0"/>
              <a:buNone/>
              <a:defRPr/>
            </a:pPr>
            <a:r>
              <a:rPr lang="ru-RU" sz="4400" b="1" u="sng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Script" pitchFamily="34" charset="0"/>
                <a:ea typeface="MS Gothic" charset="-128"/>
                <a:cs typeface="Times New Roman" pitchFamily="16" charset="0"/>
              </a:rPr>
              <a:t>Цель деятельности:</a:t>
            </a:r>
          </a:p>
          <a:p>
            <a:pPr defTabSz="914400" eaLnBrk="0">
              <a:lnSpc>
                <a:spcPct val="100000"/>
              </a:lnSpc>
              <a:buClrTx/>
              <a:buSzTx/>
              <a:buFont typeface="Times New Roman" pitchFamily="16" charset="0"/>
              <a:buNone/>
              <a:defRPr/>
            </a:pPr>
            <a:r>
              <a:rPr lang="ru-RU" sz="5400" b="1" dirty="0">
                <a:latin typeface="Times New Roman" pitchFamily="16" charset="0"/>
                <a:ea typeface="MS Gothic" charset="-128"/>
                <a:cs typeface="Times New Roman" pitchFamily="16" charset="0"/>
              </a:rPr>
              <a:t> </a:t>
            </a:r>
          </a:p>
          <a:p>
            <a:pPr defTabSz="914400" eaLnBrk="0">
              <a:lnSpc>
                <a:spcPct val="100000"/>
              </a:lnSpc>
              <a:buClrTx/>
              <a:buSzTx/>
              <a:buFont typeface="Wingdings" pitchFamily="2" charset="2"/>
              <a:buChar char="ü"/>
              <a:defRPr/>
            </a:pPr>
            <a:r>
              <a:rPr lang="ru-RU" sz="4800" b="1" dirty="0">
                <a:latin typeface="Segoe Script" pitchFamily="34" charset="0"/>
                <a:ea typeface="MS Gothic" charset="-128"/>
                <a:cs typeface="Times New Roman" pitchFamily="16" charset="0"/>
              </a:rPr>
              <a:t>создание условий для повышения качества обучения.</a:t>
            </a:r>
            <a:endParaRPr lang="ru-RU" sz="8000" b="1" dirty="0">
              <a:latin typeface="Segoe Script" pitchFamily="34" charset="0"/>
              <a:ea typeface="MS Gothic" charset="-128"/>
            </a:endParaRPr>
          </a:p>
        </p:txBody>
      </p:sp>
      <p:pic>
        <p:nvPicPr>
          <p:cNvPr id="2" name="Picture 4" descr="D:\Фото.Школа2013-2014\День откр.дверей\DSC0464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68808" y="3922713"/>
            <a:ext cx="4039651" cy="3029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750" y="636588"/>
            <a:ext cx="8858250" cy="3527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Курсовая подготовка …</a:t>
            </a:r>
          </a:p>
          <a:p>
            <a:pPr>
              <a:buFont typeface="Times New Roman" pitchFamily="16" charset="0"/>
              <a:buNone/>
              <a:defRPr/>
            </a:pPr>
            <a:endParaRPr lang="ru-RU" dirty="0">
              <a:ea typeface="MS Gothic" charset="-128"/>
            </a:endParaRPr>
          </a:p>
          <a:p>
            <a:pPr>
              <a:buFont typeface="Times New Roman" pitchFamily="16" charset="0"/>
              <a:buNone/>
              <a:defRPr/>
            </a:pPr>
            <a:endParaRPr lang="ru-RU" dirty="0">
              <a:ea typeface="MS Gothic" charset="-128"/>
            </a:endParaRPr>
          </a:p>
          <a:p>
            <a:pPr>
              <a:buFont typeface="Times New Roman" pitchFamily="16" charset="0"/>
              <a:buNone/>
              <a:defRPr/>
            </a:pPr>
            <a:r>
              <a:rPr lang="ru-RU" sz="3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Марьина А.А.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S Gothic" charset="-128"/>
              </a:rPr>
              <a:t>«</a:t>
            </a:r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  <a:ea typeface="MS Gothic" charset="-128"/>
              </a:rPr>
              <a:t>Современный урок в контексте ФГОС общего образования» -40 часов</a:t>
            </a:r>
          </a:p>
          <a:p>
            <a:pPr>
              <a:buFont typeface="Times New Roman" pitchFamily="16" charset="0"/>
              <a:buNone/>
              <a:defRPr/>
            </a:pPr>
            <a:endParaRPr lang="ru-RU" sz="3600" b="1" dirty="0">
              <a:solidFill>
                <a:srgbClr val="002060"/>
              </a:solidFill>
              <a:latin typeface="Monotype Corsiva" pitchFamily="66" charset="0"/>
              <a:ea typeface="MS Gothic" charset="-128"/>
            </a:endParaRPr>
          </a:p>
          <a:p>
            <a:pPr>
              <a:buFont typeface="Times New Roman" pitchFamily="16" charset="0"/>
              <a:buNone/>
              <a:defRPr/>
            </a:pPr>
            <a:endParaRPr lang="ru-RU" sz="28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MS Gothic" charset="-128"/>
            </a:endParaRPr>
          </a:p>
          <a:p>
            <a:pPr>
              <a:buFont typeface="Times New Roman" pitchFamily="16" charset="0"/>
              <a:buNone/>
              <a:defRPr/>
            </a:pPr>
            <a:endParaRPr lang="ru-RU" dirty="0">
              <a:ea typeface="MS Gothic" charset="-128"/>
            </a:endParaRPr>
          </a:p>
          <a:p>
            <a:pPr>
              <a:buFont typeface="Times New Roman" pitchFamily="16" charset="0"/>
              <a:buNone/>
              <a:defRPr/>
            </a:pPr>
            <a:endParaRPr lang="ru-RU" dirty="0">
              <a:ea typeface="MS Gothic" charset="-128"/>
            </a:endParaRPr>
          </a:p>
        </p:txBody>
      </p:sp>
      <p:pic>
        <p:nvPicPr>
          <p:cNvPr id="3" name="Рисунок 2" descr="0003-001-Povtori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97635" y="4851407"/>
            <a:ext cx="2414514" cy="2298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11188" y="2851150"/>
            <a:ext cx="8358187" cy="1931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anose="02020603050405020304" pitchFamily="18" charset="0"/>
              </a:rPr>
              <a:t>Плешакова Л.В. </a:t>
            </a:r>
            <a:r>
              <a:rPr lang="ru-RU" sz="3200" b="1" dirty="0">
                <a:solidFill>
                  <a:srgbClr val="000066"/>
                </a:solidFill>
                <a:latin typeface="Monotype Corsiva" pitchFamily="66" charset="0"/>
                <a:cs typeface="Times New Roman" panose="02020603050405020304" pitchFamily="18" charset="0"/>
              </a:rPr>
              <a:t>«Структура и содержание деятельности учителя географии в реализации ФГОС нового поколения», заочный семинар, 36 часов на базе АО ИОО.</a:t>
            </a:r>
            <a:endParaRPr lang="ru-RU" sz="3200" b="1" dirty="0">
              <a:solidFill>
                <a:srgbClr val="000066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682625" y="779463"/>
            <a:ext cx="8143875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>
              <a:buFont typeface="Times New Roman" pitchFamily="18" charset="0"/>
              <a:buChar char="•"/>
            </a:pPr>
            <a:endParaRPr lang="ru-RU" sz="3600">
              <a:latin typeface="Monotype Corsiva" pitchFamily="66" charset="0"/>
              <a:cs typeface="Times New Roman" pitchFamily="18" charset="0"/>
            </a:endParaRPr>
          </a:p>
          <a:p>
            <a:pPr eaLnBrk="0">
              <a:buFont typeface="Times New Roman" pitchFamily="18" charset="0"/>
              <a:buChar char="•"/>
            </a:pPr>
            <a:r>
              <a:rPr lang="ru-RU" sz="3600">
                <a:latin typeface="Monotype Corsiva" pitchFamily="66" charset="0"/>
                <a:cs typeface="Times New Roman" pitchFamily="18" charset="0"/>
              </a:rPr>
              <a:t>Участники семинара «Современные технические средства обучения. Опыт их использования на уроках химии и биологии»; НОУ «Школа-интернат №1 ОАО «РЖД», 27 февраля 2015 г.</a:t>
            </a:r>
            <a:endParaRPr lang="ru-RU" sz="4800">
              <a:latin typeface="Monotype Corsiva" pitchFamily="66" charset="0"/>
            </a:endParaRPr>
          </a:p>
        </p:txBody>
      </p:sp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825500" y="708025"/>
            <a:ext cx="8215313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u="sng">
                <a:solidFill>
                  <a:srgbClr val="C00000"/>
                </a:solidFill>
                <a:latin typeface="Monotype Corsiva" pitchFamily="66" charset="0"/>
              </a:rPr>
              <a:t>Камунина Н.Н., Плешакова Л.В., Обернихина Т.С.</a:t>
            </a:r>
          </a:p>
        </p:txBody>
      </p:sp>
      <p:pic>
        <p:nvPicPr>
          <p:cNvPr id="6148" name="Picture 2" descr="G:\Отчет декада-2015\тане\семинар.t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97625" y="3922713"/>
            <a:ext cx="21431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39850" y="4065589"/>
            <a:ext cx="3929090" cy="2946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375" y="779463"/>
            <a:ext cx="7643813" cy="4414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Аттестация: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4000" dirty="0">
                <a:latin typeface="Monotype Corsiva" pitchFamily="66" charset="0"/>
              </a:rPr>
              <a:t>Камунина Н.Н. подтверждение высшей квалификационной категории декабрь 2014г.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4000" dirty="0">
                <a:latin typeface="Monotype Corsiva" pitchFamily="66" charset="0"/>
              </a:rPr>
              <a:t>Плешакова Л.В. получение первой квалификационной категории декабрь 2014г.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" descr="http://www.stihi.ru/pics/2013/04/21/66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75" y="2136775"/>
            <a:ext cx="6581775" cy="493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 descr="http://im1-tub-ru.yandex.net/i?id=715377205-01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7634" y="1065193"/>
            <a:ext cx="3143269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39750" y="422275"/>
            <a:ext cx="9286875" cy="163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54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Предметная</a:t>
            </a:r>
          </a:p>
          <a:p>
            <a:pPr algn="ctr">
              <a:buFont typeface="Times New Roman" pitchFamily="16" charset="0"/>
              <a:buNone/>
              <a:defRPr/>
            </a:pPr>
            <a:r>
              <a:rPr lang="ru-RU" sz="54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декада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40625" y="6637338"/>
            <a:ext cx="2071688" cy="442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u="sng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  <a:hlinkClick r:id="rId4" action="ppaction://hlinkpres?slideindex=1&amp;slidetitle="/>
              </a:rPr>
              <a:t>Подробнее</a:t>
            </a:r>
            <a:r>
              <a:rPr lang="ru-RU" sz="2400" b="1" u="sng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…</a:t>
            </a:r>
            <a:endParaRPr lang="ru-RU" sz="2400" u="sng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50" y="1493838"/>
            <a:ext cx="8643938" cy="1131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ü"/>
              <a:defRPr/>
            </a:pPr>
            <a:r>
              <a:rPr lang="ru-RU" sz="36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MS Gothic" charset="-128"/>
                <a:cs typeface="Times New Roman" pitchFamily="16" charset="0"/>
              </a:rPr>
              <a:t>Марьина А.А. показала  урок  истории по теме: «Олимпийские игры в древней Греции»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6938" y="565150"/>
            <a:ext cx="85725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В рамках внедрения ФГОС проведены уроки:</a:t>
            </a:r>
            <a:endParaRPr lang="ru-RU" sz="2800" dirty="0"/>
          </a:p>
        </p:txBody>
      </p:sp>
      <p:pic>
        <p:nvPicPr>
          <p:cNvPr id="9222" name="Picture 6" descr="Изобр по Олимпийские Игры в Древней Греции Состяз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9916" y="3065457"/>
            <a:ext cx="5500726" cy="3662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188" y="565150"/>
            <a:ext cx="8715375" cy="733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44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День открытых дверей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188" y="1565275"/>
            <a:ext cx="8358187" cy="26685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36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MS Gothic" charset="-128"/>
                <a:cs typeface="Times New Roman" pitchFamily="16" charset="0"/>
              </a:rPr>
              <a:t>В рамках дня открытых дверей Обернихина Т.С. и Камунина Н.Н показали бинарный урок для учащихся 5-х  классов по теме «Биологическая роль растворов .</a:t>
            </a:r>
          </a:p>
          <a:p>
            <a:pPr>
              <a:buFont typeface="Wingdings" pitchFamily="2" charset="2"/>
              <a:buChar char="ü"/>
              <a:defRPr/>
            </a:pPr>
            <a:endParaRPr lang="ru-RU" sz="3600" b="1" dirty="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ea typeface="MS Gothic" charset="-128"/>
              <a:cs typeface="Times New Roman" pitchFamily="16" charset="0"/>
            </a:endParaRPr>
          </a:p>
        </p:txBody>
      </p:sp>
      <p:pic>
        <p:nvPicPr>
          <p:cNvPr id="11270" name="Picture 6" descr="D:\Фото.Школа2013-2015\Весна-2015\DSC0715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718" y="4065589"/>
            <a:ext cx="371477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1" name="Picture 7" descr="D:\Фото.Школа2013-2015\Весна-2015\DSC0714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97370" y="4065589"/>
            <a:ext cx="4929222" cy="2772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717</Words>
  <Application>Microsoft Office PowerPoint</Application>
  <PresentationFormat>Произвольный</PresentationFormat>
  <Paragraphs>102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Учитель</cp:lastModifiedBy>
  <cp:revision>76</cp:revision>
  <cp:lastPrinted>1601-01-01T00:00:00Z</cp:lastPrinted>
  <dcterms:created xsi:type="dcterms:W3CDTF">2010-10-28T08:00:51Z</dcterms:created>
  <dcterms:modified xsi:type="dcterms:W3CDTF">2015-12-30T06:41:55Z</dcterms:modified>
</cp:coreProperties>
</file>