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sldIdLst>
    <p:sldId id="257" r:id="rId2"/>
    <p:sldId id="340" r:id="rId3"/>
    <p:sldId id="345" r:id="rId4"/>
    <p:sldId id="358" r:id="rId5"/>
    <p:sldId id="346" r:id="rId6"/>
    <p:sldId id="347" r:id="rId7"/>
    <p:sldId id="348" r:id="rId8"/>
    <p:sldId id="349" r:id="rId9"/>
    <p:sldId id="352" r:id="rId10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allowPng="1" relyOnVml="1" encoding="utf-8"/>
  <p:clrMru>
    <a:srgbClr val="542A00"/>
    <a:srgbClr val="A50021"/>
    <a:srgbClr val="663300"/>
    <a:srgbClr val="462300"/>
    <a:srgbClr val="0000FF"/>
    <a:srgbClr val="6C552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00"/>
    <p:restoredTop sz="9460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0" y="0"/>
            <a:ext cx="6362700" cy="6858000"/>
            <a:chOff x="0" y="0"/>
            <a:chExt cx="4008" cy="4320"/>
          </a:xfrm>
        </p:grpSpPr>
        <p:pic>
          <p:nvPicPr>
            <p:cNvPr id="5" name="Picture 2" descr="Expbanna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invGray">
            <a:xfrm>
              <a:off x="0" y="0"/>
              <a:ext cx="432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9" descr="EXPHORSA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208" y="3600"/>
              <a:ext cx="1800" cy="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5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752600" y="990600"/>
            <a:ext cx="6400800" cy="2514600"/>
          </a:xfrm>
          <a:solidFill>
            <a:schemeClr val="bg1"/>
          </a:solidFill>
          <a:ln w="76200" cmpd="tri">
            <a:solidFill>
              <a:schemeClr val="folHlink"/>
            </a:solidFill>
          </a:ln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886200"/>
            <a:ext cx="6400800" cy="1752600"/>
          </a:xfrm>
          <a:ln w="6350"/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5052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AA4CF-DF1F-48E9-8EBA-1BCB487C25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80DD40-761F-4037-8E85-ECED3D5570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96100" y="3810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3810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B92DA9-2704-4FAC-B86A-3E35CB99F7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066800" y="1752600"/>
            <a:ext cx="77724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94A3CA-FC68-4332-B349-8693A790E0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B2E61B-A8BF-4248-86CD-FF6183A1D4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63E249-82B9-4285-B5D4-14E45EF0BD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752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1752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9AF5CE-408A-4646-9DC8-1490A79B86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73E908-3521-4B10-B232-EA9B13F130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958343-57F1-437D-9B56-5F8B68810D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9258D3-527D-4583-8873-C1782BDFA1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CFCB5C-B0AE-4094-8805-269DFA1C79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5EE6E-0C93-488D-B4DF-270FC49BCD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0"/>
          <p:cNvGrpSpPr>
            <a:grpSpLocks/>
          </p:cNvGrpSpPr>
          <p:nvPr/>
        </p:nvGrpSpPr>
        <p:grpSpPr bwMode="auto">
          <a:xfrm>
            <a:off x="0" y="0"/>
            <a:ext cx="8915400" cy="6858000"/>
            <a:chOff x="0" y="0"/>
            <a:chExt cx="5616" cy="4320"/>
          </a:xfrm>
        </p:grpSpPr>
        <p:pic>
          <p:nvPicPr>
            <p:cNvPr id="1032" name="Picture 2" descr="Expbanna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invGray">
            <a:xfrm>
              <a:off x="0" y="0"/>
              <a:ext cx="432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31" name="Rectangle 3"/>
            <p:cNvSpPr>
              <a:spLocks noChangeArrowheads="1"/>
            </p:cNvSpPr>
            <p:nvPr/>
          </p:nvSpPr>
          <p:spPr bwMode="grayWhite">
            <a:xfrm>
              <a:off x="576" y="144"/>
              <a:ext cx="5040" cy="3888"/>
            </a:xfrm>
            <a:prstGeom prst="rect">
              <a:avLst/>
            </a:prstGeom>
            <a:solidFill>
              <a:schemeClr val="bg1"/>
            </a:solidFill>
            <a:ln w="76200" cmpd="tri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27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810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7526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chemeClr val="bg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chemeClr val="bg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36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chemeClr val="bg2"/>
                </a:solidFill>
                <a:latin typeface="Arial" charset="0"/>
              </a:defRPr>
            </a:lvl1pPr>
          </a:lstStyle>
          <a:p>
            <a:pPr>
              <a:defRPr/>
            </a:pPr>
            <a:fld id="{545A9831-A6D4-49C6-9D84-D31F79909B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</p:sldLayoutIdLst>
  <p:transition>
    <p:diamond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6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&#1055;&#1088;&#1077;&#1079;&#1077;&#1085;&#1090;&#1072;&#1094;&#1080;&#1103;%20&#1082;&#1088;&#1091;&#1078;&#1082;&#1072;.ppt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&#1055;&#1059;&#1058;&#1045;&#1064;&#1045;&#1057;&#1058;&#1042;&#1048;&#1045;%20&#1055;&#1054;%20&#1050;&#1054;&#1053;&#1058;&#1048;&#1053;&#1045;&#1053;&#1058;&#1059;%20&#1061;&#1048;&#1052;&#1048;&#1071;.ppt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43063" y="642938"/>
            <a:ext cx="6821487" cy="2514600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Отчет о проведении декады естественных и общественных наук</a:t>
            </a:r>
            <a:endParaRPr lang="ru-RU" sz="40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44037" name="Picture 5" descr="Архив материалов - Официальный сайт лицея 4, г. Тул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3214686"/>
            <a:ext cx="3957833" cy="33575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88" y="357188"/>
            <a:ext cx="7772400" cy="1143000"/>
          </a:xfrm>
        </p:spPr>
        <p:txBody>
          <a:bodyPr/>
          <a:lstStyle/>
          <a:p>
            <a:pPr eaLnBrk="1" hangingPunct="1"/>
            <a:r>
              <a:rPr lang="ru-RU" b="1" smtClean="0"/>
              <a:t>Цели и задачи</a:t>
            </a:r>
            <a:r>
              <a:rPr lang="ru-RU" smtClean="0"/>
              <a:t>:</a:t>
            </a:r>
          </a:p>
        </p:txBody>
      </p:sp>
      <p:pic>
        <p:nvPicPr>
          <p:cNvPr id="7" name="Picture 2" descr="Методическое объединение учителей географии, химии, биологии. Руководитель Плохих Т. В. Требования к содержанию папок М/о тема 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3357562"/>
            <a:ext cx="3571900" cy="2833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2100" name="Rectangle 4"/>
          <p:cNvSpPr>
            <a:spLocks noChangeArrowheads="1"/>
          </p:cNvSpPr>
          <p:nvPr/>
        </p:nvSpPr>
        <p:spPr bwMode="auto">
          <a:xfrm>
            <a:off x="1071563" y="1571625"/>
            <a:ext cx="7500937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buFont typeface="Wingdings" pitchFamily="2" charset="2"/>
              <a:buChar char="v"/>
              <a:defRPr/>
            </a:pPr>
            <a:r>
              <a:rPr lang="ru-RU" sz="2800" dirty="0">
                <a:solidFill>
                  <a:srgbClr val="462300"/>
                </a:solidFill>
                <a:latin typeface="+mn-lt"/>
                <a:ea typeface="Times New Roman" pitchFamily="18" charset="0"/>
                <a:cs typeface="Calibri" pitchFamily="34" charset="0"/>
              </a:rPr>
              <a:t>развитие устойчивого познавательного интереса к изучаемым предметам 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sz="2800" dirty="0">
                <a:solidFill>
                  <a:srgbClr val="462300"/>
                </a:solidFill>
                <a:latin typeface="+mn-lt"/>
                <a:ea typeface="Times New Roman" pitchFamily="18" charset="0"/>
                <a:cs typeface="Calibri" pitchFamily="34" charset="0"/>
              </a:rPr>
              <a:t>реализация  межпредметных связей.</a:t>
            </a:r>
            <a:endParaRPr lang="ru-RU" sz="6600" dirty="0">
              <a:solidFill>
                <a:srgbClr val="462300"/>
              </a:solidFill>
              <a:latin typeface="+mn-lt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14438" y="571500"/>
            <a:ext cx="7429500" cy="10779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462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Конкурс рисунков</a:t>
            </a:r>
          </a:p>
          <a:p>
            <a:pPr algn="ctr">
              <a:defRPr/>
            </a:pPr>
            <a:r>
              <a:rPr lang="ru-RU" sz="3200" b="1" dirty="0">
                <a:solidFill>
                  <a:srgbClr val="462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«Птицы нашей планеты»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857364"/>
            <a:ext cx="3128956" cy="28261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143116"/>
            <a:ext cx="3881443" cy="27349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14438" y="571500"/>
            <a:ext cx="7429500" cy="10779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462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Конкурс рисунков</a:t>
            </a:r>
          </a:p>
          <a:p>
            <a:pPr algn="ctr">
              <a:defRPr/>
            </a:pPr>
            <a:r>
              <a:rPr lang="ru-RU" sz="3200" b="1" dirty="0">
                <a:solidFill>
                  <a:srgbClr val="462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«Имя Победы»</a:t>
            </a: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2428868"/>
            <a:ext cx="3500462" cy="28807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7856" y="2500306"/>
            <a:ext cx="3808819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25" y="642938"/>
            <a:ext cx="7786688" cy="10779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462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Презентация кружка по химии «Мир вокруг нас»</a:t>
            </a:r>
          </a:p>
          <a:p>
            <a:pPr algn="ctr">
              <a:defRPr/>
            </a:pPr>
            <a:r>
              <a:rPr lang="ru-RU" sz="3200" b="1" dirty="0">
                <a:solidFill>
                  <a:srgbClr val="462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Участники: 7-8 классы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215188" y="6000750"/>
            <a:ext cx="1928812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i="1" u="sng" dirty="0">
                <a:solidFill>
                  <a:srgbClr val="542A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pres?slideindex=1&amp;slidetitle="/>
              </a:rPr>
              <a:t>Подробнее</a:t>
            </a:r>
            <a:r>
              <a:rPr lang="ru-RU" i="1" u="sng" dirty="0">
                <a:solidFill>
                  <a:srgbClr val="542A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</a:p>
        </p:txBody>
      </p:sp>
      <p:pic>
        <p:nvPicPr>
          <p:cNvPr id="150531" name="Picture 3" descr="D:\Фото.Школа2013-2015\Весна-2015\DSC072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1643050"/>
            <a:ext cx="5715040" cy="42862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 descr="D:\Фото.Школа2013-2015\Весна-2015\DSC072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285860"/>
            <a:ext cx="4051300" cy="3038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1" name="Picture 2" descr="D:\Фото.Школа2013-2015\Весна-2015\DSC072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3214686"/>
            <a:ext cx="4029075" cy="3022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285875" y="428625"/>
            <a:ext cx="7358063" cy="10779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Интеллектуальная игра для 5-6 классов </a:t>
            </a:r>
          </a:p>
          <a:p>
            <a:pPr algn="ctr">
              <a:defRPr/>
            </a:pP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«Самый умный»</a:t>
            </a:r>
          </a:p>
        </p:txBody>
      </p:sp>
      <p:sp>
        <p:nvSpPr>
          <p:cNvPr id="8197" name="TextBox 4"/>
          <p:cNvSpPr txBox="1">
            <a:spLocks noChangeArrowheads="1"/>
          </p:cNvSpPr>
          <p:nvPr/>
        </p:nvSpPr>
        <p:spPr bwMode="auto">
          <a:xfrm>
            <a:off x="1000125" y="4500563"/>
            <a:ext cx="378618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663300"/>
                </a:solidFill>
                <a:latin typeface="Monotype Corsiva" pitchFamily="66" charset="0"/>
              </a:rPr>
              <a:t>Победители- команда –</a:t>
            </a:r>
          </a:p>
          <a:p>
            <a:pPr algn="ctr"/>
            <a:r>
              <a:rPr lang="ru-RU" sz="2400" b="1">
                <a:solidFill>
                  <a:srgbClr val="663300"/>
                </a:solidFill>
                <a:latin typeface="Monotype Corsiva" pitchFamily="66" charset="0"/>
              </a:rPr>
              <a:t>5 «Б» класса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38" y="928688"/>
            <a:ext cx="7715250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542A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Городская игра по биологии 3-е место </a:t>
            </a:r>
            <a:endParaRPr lang="ru-RU" sz="3600" dirty="0">
              <a:solidFill>
                <a:srgbClr val="542A00"/>
              </a:solidFill>
            </a:endParaRPr>
          </a:p>
          <a:p>
            <a:pPr>
              <a:defRPr/>
            </a:pPr>
            <a:r>
              <a:rPr lang="ru-RU" sz="3600" b="1" dirty="0">
                <a:solidFill>
                  <a:srgbClr val="542A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endParaRPr lang="ru-RU" sz="3600" dirty="0">
              <a:solidFill>
                <a:srgbClr val="542A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14438" y="1857375"/>
            <a:ext cx="7500937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542A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Городская игра по географии 3-е место </a:t>
            </a:r>
            <a:endParaRPr lang="ru-RU" sz="3600" dirty="0">
              <a:solidFill>
                <a:srgbClr val="542A00"/>
              </a:solidFill>
            </a:endParaRPr>
          </a:p>
        </p:txBody>
      </p:sp>
      <p:pic>
        <p:nvPicPr>
          <p:cNvPr id="9220" name="Picture 2" descr="Серёдкинская школа (Наш коллектив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80138" y="3500438"/>
            <a:ext cx="2249487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285875" y="2643188"/>
            <a:ext cx="7500938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542A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Городская игра по истории</a:t>
            </a:r>
            <a:endParaRPr lang="ru-RU" sz="3600" dirty="0">
              <a:solidFill>
                <a:srgbClr val="542A00"/>
              </a:solidFill>
            </a:endParaRPr>
          </a:p>
        </p:txBody>
      </p:sp>
      <p:pic>
        <p:nvPicPr>
          <p:cNvPr id="9222" name="Picture 6" descr="G:\Отчет декада-2015\тане\диплом 3 степени.t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25" y="3357563"/>
            <a:ext cx="2143125" cy="294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Рисунок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75" y="3429000"/>
            <a:ext cx="2071688" cy="284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"/>
          <p:cNvSpPr txBox="1">
            <a:spLocks noChangeArrowheads="1"/>
          </p:cNvSpPr>
          <p:nvPr/>
        </p:nvSpPr>
        <p:spPr bwMode="auto">
          <a:xfrm>
            <a:off x="1428750" y="714375"/>
            <a:ext cx="678656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rgbClr val="542A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Игра по химии среди учащихся  8-х классов</a:t>
            </a:r>
          </a:p>
          <a:p>
            <a:pPr algn="ctr">
              <a:defRPr/>
            </a:pPr>
            <a:r>
              <a:rPr lang="ru-RU" sz="2800" b="1" dirty="0">
                <a:solidFill>
                  <a:srgbClr val="542A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«Путешествие по континенту Химия»</a:t>
            </a:r>
            <a:endParaRPr lang="ru-RU" sz="2800" dirty="0">
              <a:solidFill>
                <a:srgbClr val="542A00"/>
              </a:solidFill>
            </a:endParaRPr>
          </a:p>
        </p:txBody>
      </p:sp>
      <p:pic>
        <p:nvPicPr>
          <p:cNvPr id="147460" name="Picture 4" descr="Учительская ГБОУ СОШ 762. - Методическое объединение учителей химии, биологии, физики , географии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3857628"/>
            <a:ext cx="3357586" cy="24189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4" name="TextBox 3"/>
          <p:cNvSpPr txBox="1">
            <a:spLocks noChangeArrowheads="1"/>
          </p:cNvSpPr>
          <p:nvPr/>
        </p:nvSpPr>
        <p:spPr bwMode="auto">
          <a:xfrm>
            <a:off x="2571750" y="1785938"/>
            <a:ext cx="371475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542A00"/>
                </a:solidFill>
                <a:latin typeface="Monotype Corsiva" pitchFamily="66" charset="0"/>
              </a:rPr>
              <a:t>Победу одержала команда 8 «Б» класса</a:t>
            </a:r>
          </a:p>
        </p:txBody>
      </p:sp>
      <p:sp>
        <p:nvSpPr>
          <p:cNvPr id="10245" name="TextBox 4"/>
          <p:cNvSpPr txBox="1">
            <a:spLocks noChangeArrowheads="1"/>
          </p:cNvSpPr>
          <p:nvPr/>
        </p:nvSpPr>
        <p:spPr bwMode="auto">
          <a:xfrm>
            <a:off x="1285875" y="5715000"/>
            <a:ext cx="25717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u="sng">
                <a:solidFill>
                  <a:srgbClr val="542A00"/>
                </a:solidFill>
                <a:latin typeface="Monotype Corsiva" pitchFamily="66" charset="0"/>
                <a:hlinkClick r:id="rId3" action="ppaction://hlinkpres?slideindex=1&amp;slidetitle="/>
              </a:rPr>
              <a:t>Подробнее</a:t>
            </a:r>
            <a:r>
              <a:rPr lang="ru-RU" sz="2400" b="1" u="sng">
                <a:solidFill>
                  <a:srgbClr val="542A00"/>
                </a:solidFill>
                <a:latin typeface="Monotype Corsiva" pitchFamily="66" charset="0"/>
              </a:rPr>
              <a:t>…</a:t>
            </a:r>
          </a:p>
        </p:txBody>
      </p:sp>
      <p:pic>
        <p:nvPicPr>
          <p:cNvPr id="6" name="Picture 11" descr="H:\DCIM\100MSDCF\DSC0474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14" y="2786058"/>
            <a:ext cx="3143271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3"/>
          <p:cNvSpPr txBox="1">
            <a:spLocks noChangeArrowheads="1"/>
          </p:cNvSpPr>
          <p:nvPr/>
        </p:nvSpPr>
        <p:spPr bwMode="auto">
          <a:xfrm>
            <a:off x="1214438" y="642938"/>
            <a:ext cx="6715125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542A00"/>
                </a:solidFill>
                <a:latin typeface="Monotype Corsiva" pitchFamily="66" charset="0"/>
              </a:rPr>
              <a:t>Старшеклассники совместно с учителем истории Марьиной А.А. разработали и провели классные часы для учащихся среднего звена «Цена победы».</a:t>
            </a:r>
          </a:p>
        </p:txBody>
      </p:sp>
      <p:pic>
        <p:nvPicPr>
          <p:cNvPr id="11270" name="Picture 6" descr="РБЛИ Республиканский башкирский лицей-интернат Страницы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3214686"/>
            <a:ext cx="3857652" cy="28962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удовой журнал">
  <a:themeElements>
    <a:clrScheme name="судовой журнал 2">
      <a:dk1>
        <a:srgbClr val="000000"/>
      </a:dk1>
      <a:lt1>
        <a:srgbClr val="FFFFFF"/>
      </a:lt1>
      <a:dk2>
        <a:srgbClr val="482400"/>
      </a:dk2>
      <a:lt2>
        <a:srgbClr val="808080"/>
      </a:lt2>
      <a:accent1>
        <a:srgbClr val="DFD6C3"/>
      </a:accent1>
      <a:accent2>
        <a:srgbClr val="D69B80"/>
      </a:accent2>
      <a:accent3>
        <a:srgbClr val="FFFFFF"/>
      </a:accent3>
      <a:accent4>
        <a:srgbClr val="000000"/>
      </a:accent4>
      <a:accent5>
        <a:srgbClr val="ECE8DE"/>
      </a:accent5>
      <a:accent6>
        <a:srgbClr val="C28C73"/>
      </a:accent6>
      <a:hlink>
        <a:srgbClr val="CAA966"/>
      </a:hlink>
      <a:folHlink>
        <a:srgbClr val="969696"/>
      </a:folHlink>
    </a:clrScheme>
    <a:fontScheme name="судовой журнал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удовой журнал 1">
        <a:dk1>
          <a:srgbClr val="000000"/>
        </a:dk1>
        <a:lt1>
          <a:srgbClr val="A7947B"/>
        </a:lt1>
        <a:dk2>
          <a:srgbClr val="FFFFFF"/>
        </a:dk2>
        <a:lt2>
          <a:srgbClr val="808080"/>
        </a:lt2>
        <a:accent1>
          <a:srgbClr val="DFD6C3"/>
        </a:accent1>
        <a:accent2>
          <a:srgbClr val="D69B80"/>
        </a:accent2>
        <a:accent3>
          <a:srgbClr val="D0C8BF"/>
        </a:accent3>
        <a:accent4>
          <a:srgbClr val="000000"/>
        </a:accent4>
        <a:accent5>
          <a:srgbClr val="ECE8DE"/>
        </a:accent5>
        <a:accent6>
          <a:srgbClr val="C28C73"/>
        </a:accent6>
        <a:hlink>
          <a:srgbClr val="CAA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довой журнал 2">
        <a:dk1>
          <a:srgbClr val="000000"/>
        </a:dk1>
        <a:lt1>
          <a:srgbClr val="FFFFFF"/>
        </a:lt1>
        <a:dk2>
          <a:srgbClr val="482400"/>
        </a:dk2>
        <a:lt2>
          <a:srgbClr val="808080"/>
        </a:lt2>
        <a:accent1>
          <a:srgbClr val="DFD6C3"/>
        </a:accent1>
        <a:accent2>
          <a:srgbClr val="D69B80"/>
        </a:accent2>
        <a:accent3>
          <a:srgbClr val="FFFFFF"/>
        </a:accent3>
        <a:accent4>
          <a:srgbClr val="000000"/>
        </a:accent4>
        <a:accent5>
          <a:srgbClr val="ECE8DE"/>
        </a:accent5>
        <a:accent6>
          <a:srgbClr val="C28C73"/>
        </a:accent6>
        <a:hlink>
          <a:srgbClr val="CAA966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довой журнал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довой журнал 4">
        <a:dk1>
          <a:srgbClr val="000000"/>
        </a:dk1>
        <a:lt1>
          <a:srgbClr val="9D7643"/>
        </a:lt1>
        <a:dk2>
          <a:srgbClr val="FFFFFF"/>
        </a:dk2>
        <a:lt2>
          <a:srgbClr val="554025"/>
        </a:lt2>
        <a:accent1>
          <a:srgbClr val="CAA966"/>
        </a:accent1>
        <a:accent2>
          <a:srgbClr val="C25422"/>
        </a:accent2>
        <a:accent3>
          <a:srgbClr val="CCBDB0"/>
        </a:accent3>
        <a:accent4>
          <a:srgbClr val="000000"/>
        </a:accent4>
        <a:accent5>
          <a:srgbClr val="E1D1B8"/>
        </a:accent5>
        <a:accent6>
          <a:srgbClr val="B04B1E"/>
        </a:accent6>
        <a:hlink>
          <a:srgbClr val="8488AC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судовой журнал</Template>
  <TotalTime>515</TotalTime>
  <Words>129</Words>
  <Application>Microsoft Office PowerPoint</Application>
  <PresentationFormat>Экран (4:3)</PresentationFormat>
  <Paragraphs>24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Times New Roman</vt:lpstr>
      <vt:lpstr>Arial</vt:lpstr>
      <vt:lpstr>Calibri</vt:lpstr>
      <vt:lpstr>Wingdings</vt:lpstr>
      <vt:lpstr>Monotype Corsiva</vt:lpstr>
      <vt:lpstr>судовой журнал</vt:lpstr>
      <vt:lpstr>Отчет о проведении декады естественных и общественных наук</vt:lpstr>
      <vt:lpstr>Цели и задачи: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Строение Земли</dc:title>
  <dc:creator>Татьяна</dc:creator>
  <cp:lastModifiedBy>Учитель</cp:lastModifiedBy>
  <cp:revision>35</cp:revision>
  <dcterms:created xsi:type="dcterms:W3CDTF">2010-01-01T20:55:51Z</dcterms:created>
  <dcterms:modified xsi:type="dcterms:W3CDTF">2015-12-30T06:40:27Z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TC010690171049</vt:lpwstr>
  </property>
</Properties>
</file>