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0"/>
  </p:notesMasterIdLst>
  <p:sldIdLst>
    <p:sldId id="257" r:id="rId2"/>
    <p:sldId id="317" r:id="rId3"/>
    <p:sldId id="291" r:id="rId4"/>
    <p:sldId id="258" r:id="rId5"/>
    <p:sldId id="292" r:id="rId6"/>
    <p:sldId id="266" r:id="rId7"/>
    <p:sldId id="267" r:id="rId8"/>
    <p:sldId id="293" r:id="rId9"/>
    <p:sldId id="271" r:id="rId10"/>
    <p:sldId id="294" r:id="rId11"/>
    <p:sldId id="268" r:id="rId12"/>
    <p:sldId id="295" r:id="rId13"/>
    <p:sldId id="270" r:id="rId14"/>
    <p:sldId id="296" r:id="rId15"/>
    <p:sldId id="259" r:id="rId16"/>
    <p:sldId id="297" r:id="rId17"/>
    <p:sldId id="261" r:id="rId18"/>
    <p:sldId id="298" r:id="rId19"/>
    <p:sldId id="262" r:id="rId20"/>
    <p:sldId id="299" r:id="rId21"/>
    <p:sldId id="263" r:id="rId22"/>
    <p:sldId id="300" r:id="rId23"/>
    <p:sldId id="264" r:id="rId24"/>
    <p:sldId id="301" r:id="rId25"/>
    <p:sldId id="273" r:id="rId26"/>
    <p:sldId id="302" r:id="rId27"/>
    <p:sldId id="274" r:id="rId28"/>
    <p:sldId id="303" r:id="rId29"/>
    <p:sldId id="275" r:id="rId30"/>
    <p:sldId id="304" r:id="rId31"/>
    <p:sldId id="276" r:id="rId32"/>
    <p:sldId id="305" r:id="rId33"/>
    <p:sldId id="277" r:id="rId34"/>
    <p:sldId id="306" r:id="rId35"/>
    <p:sldId id="278" r:id="rId36"/>
    <p:sldId id="307" r:id="rId37"/>
    <p:sldId id="279" r:id="rId38"/>
    <p:sldId id="308" r:id="rId39"/>
    <p:sldId id="285" r:id="rId40"/>
    <p:sldId id="309" r:id="rId41"/>
    <p:sldId id="280" r:id="rId42"/>
    <p:sldId id="310" r:id="rId43"/>
    <p:sldId id="281" r:id="rId44"/>
    <p:sldId id="311" r:id="rId45"/>
    <p:sldId id="282" r:id="rId46"/>
    <p:sldId id="312" r:id="rId47"/>
    <p:sldId id="283" r:id="rId48"/>
    <p:sldId id="313" r:id="rId49"/>
    <p:sldId id="286" r:id="rId50"/>
    <p:sldId id="314" r:id="rId51"/>
    <p:sldId id="287" r:id="rId52"/>
    <p:sldId id="315" r:id="rId53"/>
    <p:sldId id="284" r:id="rId54"/>
    <p:sldId id="316" r:id="rId55"/>
    <p:sldId id="318" r:id="rId56"/>
    <p:sldId id="260" r:id="rId57"/>
    <p:sldId id="288" r:id="rId58"/>
    <p:sldId id="289" r:id="rId59"/>
  </p:sldIdLst>
  <p:sldSz cx="9144000" cy="6858000" type="screen4x3"/>
  <p:notesSz cx="6858000" cy="9144000"/>
  <p:custDataLst>
    <p:tags r:id="rId6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214"/>
    <a:srgbClr val="BE4245"/>
    <a:srgbClr val="0033CC"/>
    <a:srgbClr val="FF33CC"/>
    <a:srgbClr val="CCFF99"/>
    <a:srgbClr val="FF9966"/>
    <a:srgbClr val="FF9900"/>
    <a:srgbClr val="26C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36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2172851-5043-4FAD-A26D-130BA4555B4B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EDF8044-6972-4EE4-95D2-E44B80075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23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65E89DF-9214-499A-867B-4CB4E15C0810}" type="slidenum">
              <a:rPr 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3A2D50-1910-4012-BA8A-97CB57BC2B55}" type="slidenum">
              <a:rPr 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2BFFC-D21D-49D5-B127-AA0D9FA283A2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0536B-6C91-42A7-819A-93851861A0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66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5736E-7177-4A7D-90AE-2405EBCEBD59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88BA8-84BD-43AC-86B4-3BB3D16B3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064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055B3-39D2-4787-81E8-51A8E7820371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B6A26-4589-4D50-84F2-9CA80E455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442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773A-C419-4E1D-9A08-BDF99F6AD6E6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24D0D-11DE-4577-B281-310AF972C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671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6E4F5-3817-4983-962B-F6F0ECBB0B45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1D4D5-65B3-45C6-89F2-5E456CD5A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5447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08696-A3E4-45F6-8959-5862CDA905A0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AD649-35FF-421F-A907-BF083FAA4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104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571CF-E300-45CE-817B-F2EE467FEAA4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E4D79-26A7-4511-8D65-519770827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988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E2ADA-0CDB-4C3F-99C4-80FAAE6E1CAF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FC8E0-FEE4-4401-9748-AA906CE4C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702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2A033-0263-4BBA-89F8-2475B2E1A4EB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259B0-DF6E-47BC-A958-B72087A69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717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05196-8D87-499D-BC2D-4C22B850ACD2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FA19B-8662-4CCE-BC82-A3711836F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52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8B533-F8C9-4BA8-B9A4-2A4204B09DBE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25BED-A4D2-4726-96CC-88536242C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92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363CC1-1D4D-44B4-BB00-D7E9E537A218}" type="datetimeFigureOut">
              <a:rPr lang="ru-RU"/>
              <a:pPr>
                <a:defRPr/>
              </a:pPr>
              <a:t>18.03.2013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D49E17-FEE1-44E3-961E-84FA44FE0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77" r:id="rId4"/>
    <p:sldLayoutId id="2147483686" r:id="rId5"/>
    <p:sldLayoutId id="2147483678" r:id="rId6"/>
    <p:sldLayoutId id="2147483679" r:id="rId7"/>
    <p:sldLayoutId id="2147483687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6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0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4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slide" Target="slide26.xml"/><Relationship Id="rId7" Type="http://schemas.openxmlformats.org/officeDocument/2006/relationships/image" Target="../media/image2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4.xml"/><Relationship Id="rId10" Type="http://schemas.openxmlformats.org/officeDocument/2006/relationships/image" Target="../media/image30.png"/><Relationship Id="rId4" Type="http://schemas.openxmlformats.org/officeDocument/2006/relationships/image" Target="../media/image8.png"/><Relationship Id="rId9" Type="http://schemas.openxmlformats.org/officeDocument/2006/relationships/image" Target="../media/image29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31.png"/><Relationship Id="rId7" Type="http://schemas.openxmlformats.org/officeDocument/2006/relationships/image" Target="../media/image28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slide" Target="slide4.xml"/><Relationship Id="rId9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" Target="slide4.xml"/><Relationship Id="rId7" Type="http://schemas.openxmlformats.org/officeDocument/2006/relationships/image" Target="../media/image2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10" Type="http://schemas.openxmlformats.org/officeDocument/2006/relationships/image" Target="../media/image8.png"/><Relationship Id="rId4" Type="http://schemas.openxmlformats.org/officeDocument/2006/relationships/image" Target="../media/image26.png"/><Relationship Id="rId9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" Target="slide4.xml"/><Relationship Id="rId7" Type="http://schemas.openxmlformats.org/officeDocument/2006/relationships/image" Target="../media/image2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slide" Target="slide4.xml"/><Relationship Id="rId7" Type="http://schemas.openxmlformats.org/officeDocument/2006/relationships/image" Target="../media/image3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8.png"/><Relationship Id="rId10" Type="http://schemas.openxmlformats.org/officeDocument/2006/relationships/image" Target="../media/image30.png"/><Relationship Id="rId4" Type="http://schemas.openxmlformats.org/officeDocument/2006/relationships/slide" Target="slide30.xml"/><Relationship Id="rId9" Type="http://schemas.openxmlformats.org/officeDocument/2006/relationships/image" Target="../media/image2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slide" Target="slide4.xml"/><Relationship Id="rId7" Type="http://schemas.openxmlformats.org/officeDocument/2006/relationships/image" Target="../media/image28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26.png"/><Relationship Id="rId4" Type="http://schemas.openxmlformats.org/officeDocument/2006/relationships/image" Target="../media/image34.png"/><Relationship Id="rId9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" Target="slide4.xml"/><Relationship Id="rId7" Type="http://schemas.openxmlformats.org/officeDocument/2006/relationships/image" Target="../media/image2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10" Type="http://schemas.openxmlformats.org/officeDocument/2006/relationships/image" Target="../media/image8.png"/><Relationship Id="rId4" Type="http://schemas.openxmlformats.org/officeDocument/2006/relationships/image" Target="../media/image26.png"/><Relationship Id="rId9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" Target="slide4.xml"/><Relationship Id="rId7" Type="http://schemas.openxmlformats.org/officeDocument/2006/relationships/image" Target="../media/image2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slide" Target="slide4.xml"/><Relationship Id="rId7" Type="http://schemas.openxmlformats.org/officeDocument/2006/relationships/image" Target="../media/image2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8.png"/><Relationship Id="rId10" Type="http://schemas.openxmlformats.org/officeDocument/2006/relationships/image" Target="../media/image30.png"/><Relationship Id="rId4" Type="http://schemas.openxmlformats.org/officeDocument/2006/relationships/slide" Target="slide34.xml"/><Relationship Id="rId9" Type="http://schemas.openxmlformats.org/officeDocument/2006/relationships/image" Target="../media/image29.gi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slide" Target="slide4.xml"/><Relationship Id="rId7" Type="http://schemas.openxmlformats.org/officeDocument/2006/relationships/image" Target="../media/image28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36.png"/><Relationship Id="rId9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40.xml"/><Relationship Id="rId4" Type="http://schemas.openxmlformats.org/officeDocument/2006/relationships/image" Target="../media/image3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9.xml"/><Relationship Id="rId18" Type="http://schemas.openxmlformats.org/officeDocument/2006/relationships/slide" Target="slide37.xml"/><Relationship Id="rId26" Type="http://schemas.openxmlformats.org/officeDocument/2006/relationships/slide" Target="slide43.xml"/><Relationship Id="rId3" Type="http://schemas.openxmlformats.org/officeDocument/2006/relationships/slide" Target="slide9.xml"/><Relationship Id="rId21" Type="http://schemas.openxmlformats.org/officeDocument/2006/relationships/slide" Target="slide49.xml"/><Relationship Id="rId7" Type="http://schemas.openxmlformats.org/officeDocument/2006/relationships/slide" Target="slide15.xml"/><Relationship Id="rId12" Type="http://schemas.openxmlformats.org/officeDocument/2006/relationships/slide" Target="slide27.xml"/><Relationship Id="rId17" Type="http://schemas.openxmlformats.org/officeDocument/2006/relationships/slide" Target="slide35.xml"/><Relationship Id="rId25" Type="http://schemas.openxmlformats.org/officeDocument/2006/relationships/slide" Target="slide53.xml"/><Relationship Id="rId2" Type="http://schemas.openxmlformats.org/officeDocument/2006/relationships/slide" Target="slide5.xml"/><Relationship Id="rId16" Type="http://schemas.openxmlformats.org/officeDocument/2006/relationships/slide" Target="slide25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23.xml"/><Relationship Id="rId24" Type="http://schemas.openxmlformats.org/officeDocument/2006/relationships/slide" Target="slide41.xml"/><Relationship Id="rId5" Type="http://schemas.openxmlformats.org/officeDocument/2006/relationships/slide" Target="slide13.xml"/><Relationship Id="rId15" Type="http://schemas.openxmlformats.org/officeDocument/2006/relationships/slide" Target="slide33.xml"/><Relationship Id="rId23" Type="http://schemas.openxmlformats.org/officeDocument/2006/relationships/slide" Target="slide51.xml"/><Relationship Id="rId10" Type="http://schemas.openxmlformats.org/officeDocument/2006/relationships/slide" Target="slide21.xml"/><Relationship Id="rId19" Type="http://schemas.openxmlformats.org/officeDocument/2006/relationships/slide" Target="slide45.xml"/><Relationship Id="rId4" Type="http://schemas.openxmlformats.org/officeDocument/2006/relationships/slide" Target="slide11.xml"/><Relationship Id="rId9" Type="http://schemas.openxmlformats.org/officeDocument/2006/relationships/slide" Target="slide19.xml"/><Relationship Id="rId14" Type="http://schemas.openxmlformats.org/officeDocument/2006/relationships/slide" Target="slide31.xml"/><Relationship Id="rId22" Type="http://schemas.openxmlformats.org/officeDocument/2006/relationships/slide" Target="slide39.xml"/><Relationship Id="rId27" Type="http://schemas.openxmlformats.org/officeDocument/2006/relationships/slide" Target="slide5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38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38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8.png"/><Relationship Id="rId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sternazakaz.ru/shop/makeframe/55090/488/82/" TargetMode="External"/><Relationship Id="rId13" Type="http://schemas.openxmlformats.org/officeDocument/2006/relationships/hyperlink" Target="http://im0-tub-ru.yandex.net/i?id=365707235-10-72" TargetMode="External"/><Relationship Id="rId3" Type="http://schemas.openxmlformats.org/officeDocument/2006/relationships/hyperlink" Target="http://zooflora.ru/wp-content/uploads/svjatljachki.jpg" TargetMode="External"/><Relationship Id="rId7" Type="http://schemas.openxmlformats.org/officeDocument/2006/relationships/hyperlink" Target="http://crazy.werd.ru/uploads/posts/2007-05-07/1178549970_cr_013.jpg" TargetMode="External"/><Relationship Id="rId12" Type="http://schemas.openxmlformats.org/officeDocument/2006/relationships/hyperlink" Target="http://faunazoo.ru/wp-content/uploads/2011/03/Fish-mech.jpg" TargetMode="External"/><Relationship Id="rId2" Type="http://schemas.openxmlformats.org/officeDocument/2006/relationships/hyperlink" Target="http://lifeglobe.net/media/entry/593/image_39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spitomnik.ru/pic/pihta/pihta_koreyskay2.jpg" TargetMode="External"/><Relationship Id="rId11" Type="http://schemas.openxmlformats.org/officeDocument/2006/relationships/hyperlink" Target="http://samyi-samyi.ru/wp-content/uploads/2011/04/%D0%BB%D0%B5%D1%82%D1%83%D1%87%D0%B0%D1%8F-%D1%80%D1%8B%D0%B1%D0%B0.jpeg" TargetMode="External"/><Relationship Id="rId5" Type="http://schemas.openxmlformats.org/officeDocument/2006/relationships/hyperlink" Target="http://flora-fauna.my1.ru/854288633.jpg" TargetMode="External"/><Relationship Id="rId15" Type="http://schemas.openxmlformats.org/officeDocument/2006/relationships/hyperlink" Target="http://bugsworld.org.ua/_ph/2/2/477744826.jpg" TargetMode="External"/><Relationship Id="rId10" Type="http://schemas.openxmlformats.org/officeDocument/2006/relationships/hyperlink" Target="http://kak-razvodit.ru/images/article/fisher_120_01_big.jpg" TargetMode="External"/><Relationship Id="rId4" Type="http://schemas.openxmlformats.org/officeDocument/2006/relationships/hyperlink" Target="http://s004.radikal.ru/i206/1105/70/7f131c174f18.jpg" TargetMode="External"/><Relationship Id="rId9" Type="http://schemas.openxmlformats.org/officeDocument/2006/relationships/hyperlink" Target="http://www.vestnik-cvetovoda.ru/photo/?cat=1219&amp;id=4172" TargetMode="External"/><Relationship Id="rId14" Type="http://schemas.openxmlformats.org/officeDocument/2006/relationships/hyperlink" Target="http://stat20.privet.ru/lr/0b266b65a1ac89a85e1cc782152cb961" TargetMode="Externa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ullumaja.com/files/pictures/2009/09/11/hKFeugEjBO.jpg" TargetMode="External"/><Relationship Id="rId13" Type="http://schemas.openxmlformats.org/officeDocument/2006/relationships/hyperlink" Target="http://zdesvsyo.ru/_ph/143/1/88152945.jpg" TargetMode="External"/><Relationship Id="rId3" Type="http://schemas.openxmlformats.org/officeDocument/2006/relationships/hyperlink" Target="http://sp.life123.com/bm.pix/hummingbird-migration.s600x600.jpg" TargetMode="External"/><Relationship Id="rId7" Type="http://schemas.openxmlformats.org/officeDocument/2006/relationships/hyperlink" Target="http://forums.drom.ru/attachment.php?attachmentid=1709830&amp;stc=1&amp;d=1305856311" TargetMode="External"/><Relationship Id="rId12" Type="http://schemas.openxmlformats.org/officeDocument/2006/relationships/hyperlink" Target="http://tnz.most.org.pl/dokumenty/publ/inne/gryz/bobr.jpg" TargetMode="External"/><Relationship Id="rId2" Type="http://schemas.openxmlformats.org/officeDocument/2006/relationships/hyperlink" Target="http://oldsamara.samgtu.ru/part_4/page_12/cards/any/85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lubevod.com.ua/upload/forum/b9d12a3634827cdf6362419a93aeef8d.jpg" TargetMode="External"/><Relationship Id="rId11" Type="http://schemas.openxmlformats.org/officeDocument/2006/relationships/hyperlink" Target="http://animaljpg.ru/image/www_animaljpg_ru-297.jpg" TargetMode="External"/><Relationship Id="rId5" Type="http://schemas.openxmlformats.org/officeDocument/2006/relationships/hyperlink" Target="http://img-9.photosight.ru/9dc/3185188_thumb.jpeg" TargetMode="External"/><Relationship Id="rId15" Type="http://schemas.openxmlformats.org/officeDocument/2006/relationships/hyperlink" Target="http://www.lenagold.ru/fon/ani/mor/mor/16.html" TargetMode="External"/><Relationship Id="rId10" Type="http://schemas.openxmlformats.org/officeDocument/2006/relationships/hyperlink" Target="http://givotnie.com/wp-content/uploads/2011/04/zajic_3.jpg" TargetMode="External"/><Relationship Id="rId4" Type="http://schemas.openxmlformats.org/officeDocument/2006/relationships/hyperlink" Target="http://www.zoovet.ru/img/strig/strig_4.jpg" TargetMode="External"/><Relationship Id="rId9" Type="http://schemas.openxmlformats.org/officeDocument/2006/relationships/hyperlink" Target="http://www.epochtimes.ru/images/stories/06/life/163_140110_3_Kopie.jpg" TargetMode="External"/><Relationship Id="rId14" Type="http://schemas.openxmlformats.org/officeDocument/2006/relationships/hyperlink" Target="http://www.lenagold.ru/fon/ani/zaj/3.html" TargetMode="Externa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92150"/>
            <a:ext cx="8686800" cy="86518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none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Интеллектуальная   игра  </a:t>
            </a:r>
            <a:br>
              <a:rPr lang="ru-RU" sz="3200" b="1" cap="none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cap="none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для   учащихся   </a:t>
            </a:r>
            <a:r>
              <a:rPr lang="ru-RU" sz="3200" b="1" cap="none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  родителей</a:t>
            </a:r>
            <a:endParaRPr lang="ru-RU" sz="3200" b="1" cap="none" dirty="0"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52736"/>
            <a:ext cx="8820472" cy="701730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solidFill>
                  <a:srgbClr val="002060"/>
                </a:solidFill>
                <a:latin typeface="+mn-lt"/>
              </a:rPr>
              <a:t>Удивительный  </a:t>
            </a:r>
            <a:r>
              <a:rPr lang="ru-RU" sz="9600" b="1" spc="50" dirty="0">
                <a:ln w="11430"/>
                <a:solidFill>
                  <a:srgbClr val="BE4245"/>
                </a:solidFill>
                <a:latin typeface="+mn-lt"/>
              </a:rPr>
              <a:t>мир</a:t>
            </a:r>
            <a:r>
              <a:rPr lang="ru-RU" sz="9600" b="1" spc="50" dirty="0">
                <a:ln w="11430"/>
                <a:solidFill>
                  <a:srgbClr val="FFFF00"/>
                </a:solidFill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solidFill>
                  <a:srgbClr val="FFFF00"/>
                </a:solidFill>
                <a:latin typeface="+mn-lt"/>
              </a:rPr>
              <a:t>природы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solidFill>
                <a:srgbClr val="FFFF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solidFill>
                <a:srgbClr val="FF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i="1" cap="none" dirty="0" smtClean="0">
                <a:solidFill>
                  <a:srgbClr val="0033CC"/>
                </a:solidFill>
                <a:effectLst/>
              </a:rPr>
              <a:t>              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Растения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4000" b="1" i="1" dirty="0" smtClean="0">
                <a:solidFill>
                  <a:srgbClr val="05AB0D"/>
                </a:solidFill>
              </a:rPr>
              <a:t>   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3о баллов  </a:t>
            </a:r>
            <a:endParaRPr lang="ru-RU" sz="2400" b="1" i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smtClean="0"/>
              <a:t>Этот цветок неотделим от русской природы. С ранней весны до сентября встречаем его на дорогах, в парках, в лесу и на лугах. Листья узорчатые и продолговатые, стебелёк длинный, как трубочка. Известен целебными свойствами.</a:t>
            </a:r>
          </a:p>
        </p:txBody>
      </p:sp>
      <p:sp>
        <p:nvSpPr>
          <p:cNvPr id="16388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143625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29000" y="6072188"/>
            <a:ext cx="2571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33CC"/>
                </a:solidFill>
              </a:rPr>
              <a:t>Одуванчик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500438"/>
            <a:ext cx="2928938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   Растения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4000" b="1" i="1" dirty="0" smtClean="0">
                <a:solidFill>
                  <a:srgbClr val="05AB0D"/>
                </a:solidFill>
              </a:rPr>
              <a:t>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4о баллов</a:t>
            </a:r>
            <a:endParaRPr lang="ru-RU" sz="2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Родина этого цветка – Япония. Там его называют «кику», что значит «солнце». В переводе с греческого название цветка – «золотой цветок».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412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215063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7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143250"/>
            <a:ext cx="4427538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   Растения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4000" b="1" i="1" dirty="0" smtClean="0">
                <a:solidFill>
                  <a:srgbClr val="05AB0D"/>
                </a:solidFill>
              </a:rPr>
              <a:t>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4о баллов</a:t>
            </a:r>
            <a:endParaRPr lang="ru-RU" sz="2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Родина этого цветка – Япония. Там его называют «кику», что значит «солнце». В переводе с греческого название цветка – «золотой цветок».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436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215063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798763"/>
            <a:ext cx="2500313" cy="301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29000" y="6000750"/>
            <a:ext cx="2857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33CC"/>
                </a:solidFill>
              </a:rPr>
              <a:t>Хризантема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05AB0D"/>
                </a:solidFill>
              </a:rPr>
              <a:t>            </a:t>
            </a:r>
            <a:r>
              <a:rPr lang="ru-RU" sz="6000" b="1" i="1" cap="none" dirty="0" smtClean="0">
                <a:solidFill>
                  <a:srgbClr val="0033CC"/>
                </a:solidFill>
                <a:effectLst/>
                <a:latin typeface="+mn-lt"/>
              </a:rPr>
              <a:t>Растения </a:t>
            </a:r>
            <a:r>
              <a:rPr lang="ru-RU" sz="6600" b="1" i="1" dirty="0" smtClean="0">
                <a:solidFill>
                  <a:srgbClr val="05AB0D"/>
                </a:solidFill>
              </a:rPr>
              <a:t>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5о баллов</a:t>
            </a:r>
            <a:r>
              <a:rPr lang="ru-RU" sz="2400" b="1" i="1" dirty="0" smtClean="0">
                <a:solidFill>
                  <a:srgbClr val="05AB0D"/>
                </a:solidFill>
                <a:latin typeface="+mn-lt"/>
              </a:rPr>
              <a:t> </a:t>
            </a:r>
            <a:endParaRPr lang="ru-RU" sz="2400" dirty="0">
              <a:latin typeface="+mn-lt"/>
            </a:endParaRPr>
          </a:p>
        </p:txBody>
      </p:sp>
      <p:sp>
        <p:nvSpPr>
          <p:cNvPr id="19459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smtClean="0"/>
              <a:t>Этот цветок раскрывается одним из первых после восхода солнца, за это его ласково называют «око дня». В переводе с греческого это слово обозначает «жемчужина». У нас эти цветы цветут с апреля до июля, а с наступлением прохладной и влажной погоды могут зацветать повторно. </a:t>
            </a:r>
          </a:p>
        </p:txBody>
      </p:sp>
      <p:sp>
        <p:nvSpPr>
          <p:cNvPr id="19460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143625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9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643313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05AB0D"/>
                </a:solidFill>
              </a:rPr>
              <a:t>            </a:t>
            </a:r>
            <a:r>
              <a:rPr lang="ru-RU" sz="6000" b="1" i="1" cap="none" dirty="0" smtClean="0">
                <a:solidFill>
                  <a:srgbClr val="0033CC"/>
                </a:solidFill>
                <a:effectLst/>
                <a:latin typeface="+mn-lt"/>
              </a:rPr>
              <a:t>Растения </a:t>
            </a:r>
            <a:r>
              <a:rPr lang="ru-RU" sz="6600" b="1" i="1" dirty="0" smtClean="0">
                <a:solidFill>
                  <a:srgbClr val="05AB0D"/>
                </a:solidFill>
              </a:rPr>
              <a:t>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5о баллов</a:t>
            </a:r>
            <a:r>
              <a:rPr lang="ru-RU" sz="2400" b="1" i="1" dirty="0" smtClean="0">
                <a:solidFill>
                  <a:srgbClr val="05AB0D"/>
                </a:solidFill>
                <a:latin typeface="+mn-lt"/>
              </a:rPr>
              <a:t> </a:t>
            </a:r>
            <a:endParaRPr lang="ru-RU" sz="2400" dirty="0">
              <a:latin typeface="+mn-lt"/>
            </a:endParaRPr>
          </a:p>
        </p:txBody>
      </p:sp>
      <p:sp>
        <p:nvSpPr>
          <p:cNvPr id="20483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smtClean="0"/>
              <a:t>Этот цветок раскрывается одним из первых после восхода солнца, за это его ласково называют «око дня». В переводе с греческого это слово обозначает «жемчужина». У нас эти цветы цветут с апреля до июля, а с наступлением прохладной и влажной погоды могут зацветать повторно. </a:t>
            </a:r>
          </a:p>
        </p:txBody>
      </p:sp>
      <p:sp>
        <p:nvSpPr>
          <p:cNvPr id="20484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143625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571875"/>
            <a:ext cx="35369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357563" y="6000750"/>
            <a:ext cx="2928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33CC"/>
                </a:solidFill>
              </a:rPr>
              <a:t>Маргаритки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12954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Насекомые </a:t>
            </a:r>
            <a:r>
              <a:rPr lang="ru-RU" sz="6600" b="1" i="1" dirty="0" smtClean="0">
                <a:solidFill>
                  <a:srgbClr val="05AB0D"/>
                </a:solidFill>
              </a:rPr>
              <a:t>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1о баллов </a:t>
            </a:r>
            <a:endParaRPr lang="ru-RU" sz="2400" b="1" i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1507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1508" name="TextBox 8"/>
          <p:cNvSpPr txBox="1">
            <a:spLocks noChangeArrowheads="1"/>
          </p:cNvSpPr>
          <p:nvPr/>
        </p:nvSpPr>
        <p:spPr bwMode="auto">
          <a:xfrm>
            <a:off x="3143250" y="5286375"/>
            <a:ext cx="2571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</a:t>
            </a:r>
            <a:endParaRPr lang="ru-RU" sz="3200" b="1" i="1">
              <a:solidFill>
                <a:srgbClr val="0033CC"/>
              </a:solidFill>
            </a:endParaRPr>
          </a:p>
        </p:txBody>
      </p:sp>
      <p:pic>
        <p:nvPicPr>
          <p:cNvPr id="21509" name="Picture 5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62197">
            <a:off x="91281" y="465932"/>
            <a:ext cx="1725613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31958">
            <a:off x="6350000" y="5024438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 descr="C:\Users\Пользователь\Desktop\с флэшки\tomakov-3 копия.gi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43188"/>
            <a:ext cx="4427538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Прямоугольник 12"/>
          <p:cNvSpPr>
            <a:spLocks noChangeArrowheads="1"/>
          </p:cNvSpPr>
          <p:nvPr/>
        </p:nvSpPr>
        <p:spPr bwMode="auto">
          <a:xfrm>
            <a:off x="1285875" y="1428750"/>
            <a:ext cx="685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Самое трудолюбивое насекомое.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12954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Насекомые </a:t>
            </a:r>
            <a:r>
              <a:rPr lang="ru-RU" sz="6600" b="1" i="1" dirty="0" smtClean="0">
                <a:solidFill>
                  <a:srgbClr val="05AB0D"/>
                </a:solidFill>
              </a:rPr>
              <a:t>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1о баллов </a:t>
            </a:r>
            <a:endParaRPr lang="ru-RU" sz="2400" b="1" i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8875" y="2357438"/>
            <a:ext cx="3856038" cy="2865437"/>
          </a:xfrm>
        </p:spPr>
      </p:pic>
      <p:sp>
        <p:nvSpPr>
          <p:cNvPr id="22532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43250" y="5286375"/>
            <a:ext cx="2571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</a:t>
            </a:r>
            <a:r>
              <a:rPr lang="ru-RU" sz="3200" b="1" i="1">
                <a:solidFill>
                  <a:srgbClr val="0033CC"/>
                </a:solidFill>
              </a:rPr>
              <a:t>Муравей</a:t>
            </a:r>
          </a:p>
        </p:txBody>
      </p:sp>
      <p:pic>
        <p:nvPicPr>
          <p:cNvPr id="22534" name="Picture 5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62197">
            <a:off x="91281" y="465932"/>
            <a:ext cx="1725613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6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31958">
            <a:off x="6350000" y="5024438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Прямоугольник 12"/>
          <p:cNvSpPr>
            <a:spLocks noChangeArrowheads="1"/>
          </p:cNvSpPr>
          <p:nvPr/>
        </p:nvSpPr>
        <p:spPr bwMode="auto">
          <a:xfrm>
            <a:off x="1285875" y="1428750"/>
            <a:ext cx="685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Самое трудолюбивое насекомое.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96356" cy="12954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b="1" i="1" cap="none" dirty="0" smtClean="0">
                <a:solidFill>
                  <a:srgbClr val="0033CC"/>
                </a:solidFill>
                <a:effectLst/>
              </a:rPr>
              <a:t>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Насекомые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7200" b="1" i="1" dirty="0" smtClean="0">
                <a:solidFill>
                  <a:srgbClr val="05AB0D"/>
                </a:solidFill>
              </a:rPr>
              <a:t>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2о баллов </a:t>
            </a:r>
            <a:endParaRPr lang="ru-RU" sz="2400" dirty="0">
              <a:latin typeface="+mn-lt"/>
            </a:endParaRPr>
          </a:p>
        </p:txBody>
      </p:sp>
      <p:pic>
        <p:nvPicPr>
          <p:cNvPr id="23555" name="Picture 2" descr="D:\школа ПСШ №2\Все для презентаций\Анимашки fantasyflach\blest3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7332890">
            <a:off x="73819" y="456406"/>
            <a:ext cx="1685925" cy="1103313"/>
          </a:xfrm>
        </p:spPr>
      </p:pic>
      <p:sp>
        <p:nvSpPr>
          <p:cNvPr id="23556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428604"/>
            <a:ext cx="285748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3558" name="TextBox 7"/>
          <p:cNvSpPr txBox="1">
            <a:spLocks noChangeArrowheads="1"/>
          </p:cNvSpPr>
          <p:nvPr/>
        </p:nvSpPr>
        <p:spPr bwMode="auto">
          <a:xfrm>
            <a:off x="3143250" y="5000625"/>
            <a:ext cx="3071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</a:t>
            </a:r>
            <a:endParaRPr lang="ru-RU" sz="3200" b="1" i="1">
              <a:solidFill>
                <a:srgbClr val="0033CC"/>
              </a:solidFill>
            </a:endParaRPr>
          </a:p>
        </p:txBody>
      </p:sp>
      <p:pic>
        <p:nvPicPr>
          <p:cNvPr id="9" name="Picture 16" descr="C:\Users\Пользователь\Desktop\с флэшки\tomakov-3 копия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500313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3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172616">
            <a:off x="6348412" y="4895851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Прямоугольник 9"/>
          <p:cNvSpPr>
            <a:spLocks noChangeArrowheads="1"/>
          </p:cNvSpPr>
          <p:nvPr/>
        </p:nvSpPr>
        <p:spPr bwMode="auto">
          <a:xfrm>
            <a:off x="1643063" y="1285875"/>
            <a:ext cx="6286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Насекомое, питающееся листьями капусты</a:t>
            </a:r>
            <a:r>
              <a:rPr lang="ru-RU" b="1" i="1">
                <a:solidFill>
                  <a:srgbClr val="7030A0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96356" cy="12954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b="1" i="1" cap="none" dirty="0" smtClean="0">
                <a:solidFill>
                  <a:srgbClr val="0033CC"/>
                </a:solidFill>
                <a:effectLst/>
              </a:rPr>
              <a:t>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Насекомые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7200" b="1" i="1" dirty="0" smtClean="0">
                <a:solidFill>
                  <a:srgbClr val="05AB0D"/>
                </a:solidFill>
              </a:rPr>
              <a:t>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2о баллов </a:t>
            </a:r>
            <a:endParaRPr lang="ru-RU" sz="2400" dirty="0">
              <a:latin typeface="+mn-lt"/>
            </a:endParaRPr>
          </a:p>
        </p:txBody>
      </p:sp>
      <p:pic>
        <p:nvPicPr>
          <p:cNvPr id="24579" name="Picture 2" descr="D:\школа ПСШ №2\Все для презентаций\Анимашки fantasyflach\blest3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7332890">
            <a:off x="73819" y="456406"/>
            <a:ext cx="1685925" cy="1103313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520950"/>
            <a:ext cx="3571875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AutoShape 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428604"/>
            <a:ext cx="285748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143250" y="5000625"/>
            <a:ext cx="3071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</a:t>
            </a:r>
            <a:r>
              <a:rPr lang="ru-RU" sz="3200" b="1" i="1">
                <a:solidFill>
                  <a:srgbClr val="0033CC"/>
                </a:solidFill>
              </a:rPr>
              <a:t>Гусеница</a:t>
            </a:r>
          </a:p>
        </p:txBody>
      </p:sp>
      <p:pic>
        <p:nvPicPr>
          <p:cNvPr id="24584" name="Picture 3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172616">
            <a:off x="6348412" y="4895851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Прямоугольник 9"/>
          <p:cNvSpPr>
            <a:spLocks noChangeArrowheads="1"/>
          </p:cNvSpPr>
          <p:nvPr/>
        </p:nvSpPr>
        <p:spPr bwMode="auto">
          <a:xfrm>
            <a:off x="1643063" y="1285875"/>
            <a:ext cx="6286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Насекомое, питающееся листьями капусты</a:t>
            </a:r>
            <a:r>
              <a:rPr lang="ru-RU" b="1" i="1">
                <a:solidFill>
                  <a:srgbClr val="7030A0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FFFF00"/>
                </a:solidFill>
              </a:rPr>
              <a:t>       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Насекомые </a:t>
            </a:r>
            <a:r>
              <a:rPr lang="ru-RU" sz="7200" b="1" i="1" dirty="0" smtClean="0">
                <a:solidFill>
                  <a:srgbClr val="05AB0D"/>
                </a:solidFill>
              </a:rPr>
              <a:t>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3о баллов </a:t>
            </a:r>
            <a:endParaRPr lang="ru-RU" sz="2400" dirty="0">
              <a:latin typeface="+mn-lt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Не зверь, не птица, а нос как спица.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43563" y="571500"/>
            <a:ext cx="328612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5605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06" name="TextBox 7"/>
          <p:cNvSpPr txBox="1">
            <a:spLocks noChangeArrowheads="1"/>
          </p:cNvSpPr>
          <p:nvPr/>
        </p:nvSpPr>
        <p:spPr bwMode="auto">
          <a:xfrm>
            <a:off x="3286125" y="5572125"/>
            <a:ext cx="3000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   </a:t>
            </a:r>
            <a:endParaRPr lang="ru-RU" sz="3200" b="1" i="1">
              <a:solidFill>
                <a:srgbClr val="0033CC"/>
              </a:solidFill>
            </a:endParaRPr>
          </a:p>
        </p:txBody>
      </p:sp>
      <p:pic>
        <p:nvPicPr>
          <p:cNvPr id="25607" name="Picture 2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53334">
            <a:off x="406400" y="444501"/>
            <a:ext cx="1665287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3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02326">
            <a:off x="6350000" y="4841875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 descr="C:\Users\Пользователь\Desktop\с флэшки\tomakov-3 копия.gi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2643188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2771775" y="2133600"/>
            <a:ext cx="6372225" cy="403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3200"/>
              <a:t>Берегите эти земли, эти воды,</a:t>
            </a:r>
          </a:p>
          <a:p>
            <a:pPr>
              <a:spcBef>
                <a:spcPct val="50000"/>
              </a:spcBef>
            </a:pPr>
            <a:r>
              <a:rPr lang="ru-RU" sz="3200"/>
              <a:t>Даже малую былиночку любя, </a:t>
            </a:r>
          </a:p>
          <a:p>
            <a:pPr>
              <a:spcBef>
                <a:spcPct val="50000"/>
              </a:spcBef>
            </a:pPr>
            <a:r>
              <a:rPr lang="ru-RU" sz="3200"/>
              <a:t>Берегите всех зверей внутри природы, </a:t>
            </a:r>
          </a:p>
          <a:p>
            <a:pPr>
              <a:spcBef>
                <a:spcPct val="50000"/>
              </a:spcBef>
            </a:pPr>
            <a:r>
              <a:rPr lang="ru-RU" sz="3200"/>
              <a:t>Убивайте лишь зверей внутри себя.</a:t>
            </a:r>
          </a:p>
          <a:p>
            <a:pPr>
              <a:spcBef>
                <a:spcPct val="50000"/>
              </a:spcBef>
            </a:pPr>
            <a:r>
              <a:rPr lang="ru-RU" sz="3200"/>
              <a:t>                                  Е. Евтушенко</a:t>
            </a:r>
          </a:p>
        </p:txBody>
      </p:sp>
      <p:sp>
        <p:nvSpPr>
          <p:cNvPr id="8195" name="WordArt 5"/>
          <p:cNvSpPr>
            <a:spLocks noChangeArrowheads="1" noChangeShapeType="1" noTextEdit="1"/>
          </p:cNvSpPr>
          <p:nvPr/>
        </p:nvSpPr>
        <p:spPr bwMode="auto">
          <a:xfrm>
            <a:off x="323850" y="285750"/>
            <a:ext cx="8534400" cy="1643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33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/>
              </a:rPr>
              <a:t>Удивительный    мир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/>
              </a:rPr>
              <a:t> животных</a:t>
            </a:r>
          </a:p>
        </p:txBody>
      </p:sp>
      <p:pic>
        <p:nvPicPr>
          <p:cNvPr id="2052" name="Picture 7" descr="p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203835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053" name="Picture 8" descr="p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429000"/>
            <a:ext cx="2055813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054" name="Picture 9" descr="p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5072063"/>
            <a:ext cx="20415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FFFF00"/>
                </a:solidFill>
              </a:rPr>
              <a:t>       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Насекомые </a:t>
            </a:r>
            <a:r>
              <a:rPr lang="ru-RU" sz="7200" b="1" i="1" dirty="0" smtClean="0">
                <a:solidFill>
                  <a:srgbClr val="05AB0D"/>
                </a:solidFill>
              </a:rPr>
              <a:t>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3о баллов </a:t>
            </a:r>
            <a:endParaRPr lang="ru-RU" sz="2400" dirty="0">
              <a:latin typeface="+mn-lt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Не зверь, не птица, а нос как спица.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43563" y="571500"/>
            <a:ext cx="328612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6629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86125" y="5572125"/>
            <a:ext cx="3000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   </a:t>
            </a:r>
            <a:r>
              <a:rPr lang="ru-RU" sz="3200" b="1" i="1">
                <a:solidFill>
                  <a:srgbClr val="0033CC"/>
                </a:solidFill>
              </a:rPr>
              <a:t>Комар</a:t>
            </a:r>
          </a:p>
        </p:txBody>
      </p:sp>
      <p:pic>
        <p:nvPicPr>
          <p:cNvPr id="26631" name="Picture 2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53334">
            <a:off x="406400" y="444501"/>
            <a:ext cx="1665287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3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02326">
            <a:off x="6350000" y="4841875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714625"/>
            <a:ext cx="4214813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FFFF00"/>
                </a:solidFill>
              </a:rPr>
              <a:t>      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Насекомые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7200" b="1" i="1" dirty="0" smtClean="0">
                <a:solidFill>
                  <a:srgbClr val="05AB0D"/>
                </a:solidFill>
              </a:rPr>
              <a:t>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4о баллов </a:t>
            </a:r>
            <a:endParaRPr lang="ru-RU" sz="2400" dirty="0">
              <a:latin typeface="+mn-lt"/>
            </a:endParaRPr>
          </a:p>
        </p:txBody>
      </p:sp>
      <p:sp>
        <p:nvSpPr>
          <p:cNvPr id="27651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Не солнце, не огонь, а светит. </a:t>
            </a:r>
          </a:p>
        </p:txBody>
      </p:sp>
      <p:sp>
        <p:nvSpPr>
          <p:cNvPr id="27652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43313" y="4813300"/>
            <a:ext cx="450056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7654" name="TextBox 8"/>
          <p:cNvSpPr txBox="1">
            <a:spLocks noChangeArrowheads="1"/>
          </p:cNvSpPr>
          <p:nvPr/>
        </p:nvSpPr>
        <p:spPr bwMode="auto">
          <a:xfrm>
            <a:off x="2928938" y="6000750"/>
            <a:ext cx="2928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 </a:t>
            </a:r>
            <a:endParaRPr lang="ru-RU" sz="3200" b="1" i="1">
              <a:solidFill>
                <a:srgbClr val="0033CC"/>
              </a:solidFill>
            </a:endParaRPr>
          </a:p>
        </p:txBody>
      </p:sp>
      <p:pic>
        <p:nvPicPr>
          <p:cNvPr id="12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786063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2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89742">
            <a:off x="6396038" y="4618038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3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38928">
            <a:off x="296863" y="439737"/>
            <a:ext cx="16256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FFFF00"/>
                </a:solidFill>
              </a:rPr>
              <a:t>      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Насекомые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7200" b="1" i="1" dirty="0" smtClean="0">
                <a:solidFill>
                  <a:srgbClr val="05AB0D"/>
                </a:solidFill>
              </a:rPr>
              <a:t>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4о баллов </a:t>
            </a:r>
            <a:endParaRPr lang="ru-RU" sz="2400" dirty="0">
              <a:latin typeface="+mn-lt"/>
            </a:endParaRPr>
          </a:p>
        </p:txBody>
      </p:sp>
      <p:sp>
        <p:nvSpPr>
          <p:cNvPr id="28675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Не солнце, не огонь, а светит. </a:t>
            </a:r>
          </a:p>
        </p:txBody>
      </p:sp>
      <p:sp>
        <p:nvSpPr>
          <p:cNvPr id="28676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357438"/>
            <a:ext cx="2667000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643313" y="4813300"/>
            <a:ext cx="450056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928938" y="6000750"/>
            <a:ext cx="2928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 </a:t>
            </a:r>
            <a:r>
              <a:rPr lang="ru-RU" sz="3200" b="1" i="1">
                <a:solidFill>
                  <a:srgbClr val="0033CC"/>
                </a:solidFill>
              </a:rPr>
              <a:t>Светлячок</a:t>
            </a:r>
          </a:p>
        </p:txBody>
      </p:sp>
      <p:pic>
        <p:nvPicPr>
          <p:cNvPr id="28680" name="Picture 2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89742">
            <a:off x="6396038" y="4618038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3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38928">
            <a:off x="296863" y="439737"/>
            <a:ext cx="16256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72560" cy="11429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                                                                                 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5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о баллов </a:t>
            </a:r>
            <a:endParaRPr lang="ru-RU" sz="2400" dirty="0">
              <a:latin typeface="+mn-lt"/>
            </a:endParaRPr>
          </a:p>
        </p:txBody>
      </p:sp>
      <p:sp>
        <p:nvSpPr>
          <p:cNvPr id="29699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127000" y="1571625"/>
            <a:ext cx="901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sz="2400" b="1">
                <a:solidFill>
                  <a:schemeClr val="tx2"/>
                </a:solidFill>
              </a:rPr>
              <a:t>Летят говорят, а сядут – молчат.</a:t>
            </a:r>
          </a:p>
        </p:txBody>
      </p:sp>
      <p:sp>
        <p:nvSpPr>
          <p:cNvPr id="29701" name="TextBox 7"/>
          <p:cNvSpPr txBox="1">
            <a:spLocks noChangeArrowheads="1"/>
          </p:cNvSpPr>
          <p:nvPr/>
        </p:nvSpPr>
        <p:spPr bwMode="auto">
          <a:xfrm>
            <a:off x="3214688" y="5429250"/>
            <a:ext cx="2571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       </a:t>
            </a:r>
            <a:r>
              <a:rPr lang="ru-RU" sz="3200" b="1" i="1">
                <a:solidFill>
                  <a:srgbClr val="0033CC"/>
                </a:solidFill>
              </a:rPr>
              <a:t> </a:t>
            </a:r>
            <a:r>
              <a:rPr lang="ru-RU" sz="3200" b="1" i="1">
                <a:solidFill>
                  <a:srgbClr val="002060"/>
                </a:solidFill>
              </a:rPr>
              <a:t>   </a:t>
            </a:r>
          </a:p>
        </p:txBody>
      </p:sp>
      <p:sp>
        <p:nvSpPr>
          <p:cNvPr id="29702" name="Прямоугольник 8"/>
          <p:cNvSpPr>
            <a:spLocks noChangeArrowheads="1"/>
          </p:cNvSpPr>
          <p:nvPr/>
        </p:nvSpPr>
        <p:spPr bwMode="auto">
          <a:xfrm>
            <a:off x="1500188" y="142875"/>
            <a:ext cx="7429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5400" b="1" i="1">
                <a:solidFill>
                  <a:srgbClr val="0033CC"/>
                </a:solidFill>
                <a:latin typeface="Times New Roman" pitchFamily="18" charset="0"/>
              </a:rPr>
              <a:t>      Насекомые                     </a:t>
            </a:r>
            <a:endParaRPr lang="ru-RU" sz="2400">
              <a:latin typeface="Times New Roman" pitchFamily="18" charset="0"/>
            </a:endParaRPr>
          </a:p>
        </p:txBody>
      </p:sp>
      <p:pic>
        <p:nvPicPr>
          <p:cNvPr id="29703" name="Picture 2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84946">
            <a:off x="149225" y="377825"/>
            <a:ext cx="15748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3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270482">
            <a:off x="6121400" y="4573588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 descr="C:\Users\Пользователь\Desktop\с флэшки\tomakov-3 копия.gi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857500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72560" cy="11429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                                                                                 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5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о баллов </a:t>
            </a:r>
            <a:endParaRPr lang="ru-RU" sz="2400" dirty="0">
              <a:latin typeface="+mn-lt"/>
            </a:endParaRPr>
          </a:p>
        </p:txBody>
      </p:sp>
      <p:sp>
        <p:nvSpPr>
          <p:cNvPr id="30723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127000" y="1571625"/>
            <a:ext cx="901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sz="2400" b="1">
                <a:solidFill>
                  <a:schemeClr val="tx2"/>
                </a:solidFill>
              </a:rPr>
              <a:t>Летят говорят, а сядут – молчат.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14688" y="5429250"/>
            <a:ext cx="2571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       </a:t>
            </a:r>
            <a:r>
              <a:rPr lang="ru-RU" sz="3200" b="1" i="1">
                <a:solidFill>
                  <a:srgbClr val="0033CC"/>
                </a:solidFill>
              </a:rPr>
              <a:t>Осы </a:t>
            </a:r>
            <a:r>
              <a:rPr lang="ru-RU" sz="3200" b="1" i="1">
                <a:solidFill>
                  <a:srgbClr val="002060"/>
                </a:solidFill>
              </a:rPr>
              <a:t>   </a:t>
            </a:r>
          </a:p>
        </p:txBody>
      </p:sp>
      <p:sp>
        <p:nvSpPr>
          <p:cNvPr id="30726" name="Прямоугольник 8"/>
          <p:cNvSpPr>
            <a:spLocks noChangeArrowheads="1"/>
          </p:cNvSpPr>
          <p:nvPr/>
        </p:nvSpPr>
        <p:spPr bwMode="auto">
          <a:xfrm>
            <a:off x="1500188" y="142875"/>
            <a:ext cx="7429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5400" b="1" i="1">
                <a:solidFill>
                  <a:srgbClr val="0033CC"/>
                </a:solidFill>
                <a:latin typeface="Times New Roman" pitchFamily="18" charset="0"/>
              </a:rPr>
              <a:t>      Насекомые                     </a:t>
            </a:r>
            <a:endParaRPr lang="ru-RU" sz="2400">
              <a:latin typeface="Times New Roman" pitchFamily="18" charset="0"/>
            </a:endParaRPr>
          </a:p>
        </p:txBody>
      </p:sp>
      <p:pic>
        <p:nvPicPr>
          <p:cNvPr id="30727" name="Picture 2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84946">
            <a:off x="149225" y="377825"/>
            <a:ext cx="15748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3" descr="D:\школа ПСШ №2\Все для презентаций\Анимашки fantasyflach\blest3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270482">
            <a:off x="6121400" y="4573588"/>
            <a:ext cx="21240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286000"/>
            <a:ext cx="4229100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553480" cy="150017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                                            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1о баллов </a:t>
            </a:r>
            <a:endParaRPr lang="ru-RU" sz="2400" dirty="0">
              <a:latin typeface="+mn-lt"/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smtClean="0"/>
              <a:t>На дне, где тихо и темно лежит усатое бревно.</a:t>
            </a:r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sz="2400" b="1" smtClean="0"/>
          </a:p>
          <a:p>
            <a:pPr algn="ctr"/>
            <a:endParaRPr lang="ru-RU" sz="2400" b="1" smtClean="0"/>
          </a:p>
          <a:p>
            <a:pPr algn="ctr"/>
            <a:endParaRPr lang="ru-RU" sz="2400" b="1" smtClean="0"/>
          </a:p>
          <a:p>
            <a:pPr algn="ctr"/>
            <a:endParaRPr lang="ru-RU" sz="2400" b="1" smtClean="0"/>
          </a:p>
          <a:p>
            <a:pPr algn="ctr"/>
            <a:endParaRPr lang="ru-RU" sz="2400" b="1" smtClean="0"/>
          </a:p>
          <a:p>
            <a:pPr algn="ctr"/>
            <a:endParaRPr lang="ru-RU" sz="2400" b="1" smtClean="0"/>
          </a:p>
          <a:p>
            <a:pPr algn="ctr"/>
            <a:endParaRPr lang="ru-RU" sz="2400" b="1" smtClean="0"/>
          </a:p>
          <a:p>
            <a:pPr algn="ctr"/>
            <a:endParaRPr lang="ru-RU" sz="2400" b="1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1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Рыбы</a:t>
            </a:r>
            <a:r>
              <a:rPr lang="ru-RU" sz="66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</a:t>
            </a:r>
            <a:endParaRPr lang="ru-RU" sz="2800" b="1" i="1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643188"/>
            <a:ext cx="4500563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AutoShape 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5143500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3175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7875"/>
            <a:ext cx="278606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5857875"/>
            <a:ext cx="37861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1500188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5889625"/>
            <a:ext cx="117157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5857875"/>
            <a:ext cx="26431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553480" cy="150017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                                            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1о баллов </a:t>
            </a:r>
            <a:endParaRPr lang="ru-RU" sz="2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b="1" dirty="0" smtClean="0"/>
              <a:t>На дне, где тихо и темно лежит усатое бревно.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800" b="1" i="1" dirty="0" smtClean="0">
                <a:solidFill>
                  <a:srgbClr val="0033CC"/>
                </a:solidFill>
              </a:rPr>
              <a:t>Сом</a:t>
            </a:r>
            <a:endParaRPr lang="ru-RU" sz="3800" b="1" i="1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1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Рыбы</a:t>
            </a:r>
            <a:r>
              <a:rPr lang="ru-RU" sz="66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</a:t>
            </a:r>
            <a:endParaRPr lang="ru-RU" sz="2800" b="1" i="1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2286000"/>
            <a:ext cx="4714875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AutoShape 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5143500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3277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7875"/>
            <a:ext cx="278606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5857875"/>
            <a:ext cx="37861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1500188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8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863" y="5949950"/>
            <a:ext cx="11001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5857875"/>
            <a:ext cx="26431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93823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6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                                                       </a:t>
            </a:r>
            <a:r>
              <a:rPr lang="ru-RU" sz="27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2о баллов </a:t>
            </a:r>
            <a:r>
              <a:rPr lang="ru-RU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smtClean="0"/>
              <a:t>Кто летает, а не птица?</a:t>
            </a:r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</p:txBody>
      </p:sp>
      <p:sp>
        <p:nvSpPr>
          <p:cNvPr id="33796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357813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764381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Рыбы       </a:t>
            </a:r>
            <a:endParaRPr lang="ru-RU" sz="5400" b="1" i="1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337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30003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6000750"/>
            <a:ext cx="3429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1500188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5889625"/>
            <a:ext cx="117157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6000750"/>
            <a:ext cx="27860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6" descr="C:\Users\Пользователь\Desktop\с флэшки\tomakov-3 копия.gif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2571750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93823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6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                                                       </a:t>
            </a:r>
            <a:r>
              <a:rPr lang="ru-RU" sz="27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2о баллов </a:t>
            </a:r>
            <a:r>
              <a:rPr lang="ru-RU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600" b="1" dirty="0" smtClean="0"/>
              <a:t>Кто летает, а не птица?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500" b="1" i="1" dirty="0" smtClean="0">
                <a:solidFill>
                  <a:srgbClr val="0033CC"/>
                </a:solidFill>
              </a:rPr>
              <a:t>Летучая рыба  </a:t>
            </a:r>
            <a:endParaRPr lang="ru-RU" sz="3500" b="1" i="1" dirty="0">
              <a:solidFill>
                <a:srgbClr val="0033CC"/>
              </a:solidFill>
            </a:endParaRPr>
          </a:p>
        </p:txBody>
      </p:sp>
      <p:sp>
        <p:nvSpPr>
          <p:cNvPr id="34820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357813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764381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Рыбы       </a:t>
            </a:r>
            <a:endParaRPr lang="ru-RU" sz="5400" b="1" i="1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30003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6000750"/>
            <a:ext cx="3429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150018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5889625"/>
            <a:ext cx="117157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6000750"/>
            <a:ext cx="27860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357438"/>
            <a:ext cx="3929063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b="1" i="1" cap="none" dirty="0" smtClean="0">
                <a:ln w="11430"/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8000" b="1" i="1" cap="none" dirty="0" smtClean="0">
                <a:ln w="11430"/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600" b="1" cap="none" dirty="0" smtClean="0">
                <a:ln w="11430"/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</a:t>
            </a:r>
            <a:r>
              <a:rPr lang="ru-RU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Какая рыба плавает быстрее всех других рыб? </a:t>
            </a:r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i="1" smtClean="0">
              <a:solidFill>
                <a:srgbClr val="0033CC"/>
              </a:solidFill>
            </a:endParaRPr>
          </a:p>
        </p:txBody>
      </p:sp>
      <p:sp>
        <p:nvSpPr>
          <p:cNvPr id="35844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357813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8" name="Picture 16" descr="C:\Users\Пользователь\Desktop\с флэшки\tomakov-3 копия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571750"/>
            <a:ext cx="4427538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000892" y="428604"/>
            <a:ext cx="164307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>
                  <a:solidFill>
                    <a:schemeClr val="accent2"/>
                  </a:solidFill>
                </a:ln>
                <a:latin typeface="+mn-lt"/>
              </a:rPr>
              <a:t>3о баллов </a:t>
            </a:r>
            <a:endParaRPr lang="ru-RU" sz="24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9000" y="142875"/>
            <a:ext cx="257175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Рыбы</a:t>
            </a:r>
            <a:endParaRPr lang="ru-RU" sz="5400" dirty="0">
              <a:latin typeface="+mn-lt"/>
            </a:endParaRPr>
          </a:p>
        </p:txBody>
      </p:sp>
      <p:pic>
        <p:nvPicPr>
          <p:cNvPr id="3584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29313"/>
            <a:ext cx="2857500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5929313"/>
            <a:ext cx="3643312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0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00188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863" y="5949950"/>
            <a:ext cx="11001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5929313"/>
            <a:ext cx="2643188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3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cap="none" dirty="0" smtClean="0">
                <a:solidFill>
                  <a:srgbClr val="FF33CC"/>
                </a:solidFill>
                <a:effectLst/>
                <a:latin typeface="+mn-lt"/>
              </a:rPr>
              <a:t>Правила   игры</a:t>
            </a:r>
            <a:endParaRPr lang="ru-RU" sz="5400" b="1" cap="none" dirty="0">
              <a:solidFill>
                <a:srgbClr val="FF33CC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4464050"/>
          </a:xfrm>
        </p:spPr>
        <p:txBody>
          <a:bodyPr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600" b="1" dirty="0" smtClean="0">
                <a:solidFill>
                  <a:srgbClr val="0033CC"/>
                </a:solidFill>
              </a:rPr>
              <a:t>В  игре  могут  принимать  участие    команды  ( родители и дети).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600" b="1" dirty="0" smtClean="0"/>
              <a:t> Право  первого  хода  определяется   простой  жеребьевкой или считалкой.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600" b="1" dirty="0" smtClean="0">
                <a:solidFill>
                  <a:srgbClr val="0033CC"/>
                </a:solidFill>
              </a:rPr>
              <a:t>Участникам игры для обсуждения предлагают пять тем.                                                  В каждой теме по пять вопросов. Вопросы расположены по уровням сложности, каждому уровню сложности присвоены                      баллы  (от 10 до 50).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600" b="1" dirty="0" smtClean="0"/>
              <a:t> Команда, получившая право первого хода, по своему желанию выбирает тему и уровень сложности.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600" b="1" dirty="0" smtClean="0">
                <a:solidFill>
                  <a:srgbClr val="0033CC"/>
                </a:solidFill>
              </a:rPr>
              <a:t>На размышление и обсуждение вопроса дается не более 1 минуты. В том случае, если  команда  не находит ответа или отвечает неправильно, право ответа переходит к  соперникам.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600" b="1" dirty="0" smtClean="0"/>
              <a:t>Баллы присуждаются  команде, назвавшему правильный ответ.                       Это  команда   и  получает право следующего хода.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>
              <a:latin typeface="Garamond Premr Pro Smbd" pitchFamily="18" charset="0"/>
            </a:endParaRPr>
          </a:p>
        </p:txBody>
      </p:sp>
      <p:pic>
        <p:nvPicPr>
          <p:cNvPr id="9220" name="Picture 16" descr="C:\Users\Пользователь\Desktop\с флэшки\tomakov-3 копия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5373688"/>
            <a:ext cx="236696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3929063" y="6215063"/>
            <a:ext cx="3019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2000" b="1">
                <a:solidFill>
                  <a:srgbClr val="0033CC"/>
                </a:solidFill>
              </a:rPr>
              <a:t>                 Кнопка  ответа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b="1" i="1" cap="none" dirty="0" smtClean="0">
                <a:ln w="11430"/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8000" b="1" i="1" cap="none" dirty="0" smtClean="0">
                <a:ln w="11430"/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600" b="1" cap="none" dirty="0" smtClean="0">
                <a:ln w="11430"/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</a:t>
            </a:r>
            <a:r>
              <a:rPr lang="ru-RU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b="1" dirty="0" smtClean="0"/>
              <a:t>Какая рыба плавает быстрее всех других рыб? 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i="1" dirty="0" smtClean="0">
              <a:solidFill>
                <a:srgbClr val="0033CC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>
                <a:solidFill>
                  <a:srgbClr val="0033CC"/>
                </a:solidFill>
              </a:rPr>
              <a:t>Меч – рыба – 25 м/сек</a:t>
            </a:r>
            <a:endParaRPr lang="ru-RU" b="1" i="1" dirty="0">
              <a:solidFill>
                <a:srgbClr val="0033CC"/>
              </a:solidFill>
            </a:endParaRPr>
          </a:p>
        </p:txBody>
      </p:sp>
      <p:sp>
        <p:nvSpPr>
          <p:cNvPr id="36868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357813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143125"/>
            <a:ext cx="3929063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000892" y="428604"/>
            <a:ext cx="164307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>
                  <a:solidFill>
                    <a:schemeClr val="accent2"/>
                  </a:solidFill>
                </a:ln>
                <a:latin typeface="+mn-lt"/>
              </a:rPr>
              <a:t>3о баллов </a:t>
            </a:r>
            <a:endParaRPr lang="ru-RU" sz="24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9000" y="142875"/>
            <a:ext cx="257175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Рыбы</a:t>
            </a:r>
            <a:endParaRPr lang="ru-RU" sz="5400" dirty="0">
              <a:latin typeface="+mn-lt"/>
            </a:endParaRPr>
          </a:p>
        </p:txBody>
      </p:sp>
      <p:pic>
        <p:nvPicPr>
          <p:cNvPr id="3687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29313"/>
            <a:ext cx="2857500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5929313"/>
            <a:ext cx="3643312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1500188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5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5846763"/>
            <a:ext cx="1223962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5929313"/>
            <a:ext cx="2643188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7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     </a:t>
            </a:r>
            <a:b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 </a:t>
            </a:r>
            <a:r>
              <a:rPr lang="ru-RU" sz="5400" b="1" i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Рыбы</a:t>
            </a: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</a:t>
            </a:r>
            <a:r>
              <a:rPr lang="ru-RU" sz="2400" b="1" i="1" cap="none" dirty="0" smtClean="0">
                <a:ln w="11430"/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4</a:t>
            </a:r>
            <a:r>
              <a:rPr lang="ru-RU" sz="2400" b="1" i="1" cap="none" dirty="0" smtClean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о баллов </a:t>
            </a: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/>
            </a:r>
            <a:b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</a:t>
            </a:r>
            <a:r>
              <a:rPr lang="ru-RU" sz="5400" b="1" i="1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 </a:t>
            </a: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</a:t>
            </a: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/>
                <a:latin typeface="+mn-lt"/>
              </a:rPr>
              <a:t> </a:t>
            </a:r>
            <a:endParaRPr lang="ru-RU" sz="5400" dirty="0">
              <a:latin typeface="+mn-lt"/>
            </a:endParaRPr>
          </a:p>
        </p:txBody>
      </p:sp>
      <p:sp>
        <p:nvSpPr>
          <p:cNvPr id="37891" name="Содержимое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smtClean="0"/>
              <a:t>У какой взрослой рыбы оба глаза на одном боку?</a:t>
            </a:r>
          </a:p>
          <a:p>
            <a:endParaRPr lang="ru-RU" smtClean="0"/>
          </a:p>
        </p:txBody>
      </p:sp>
      <p:sp>
        <p:nvSpPr>
          <p:cNvPr id="37892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429250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29313"/>
            <a:ext cx="3071813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5929313"/>
            <a:ext cx="3643312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1500187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063" y="6011863"/>
            <a:ext cx="1023937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5929313"/>
            <a:ext cx="2500313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9" name="TextBox 24"/>
          <p:cNvSpPr txBox="1">
            <a:spLocks noChangeArrowheads="1"/>
          </p:cNvSpPr>
          <p:nvPr/>
        </p:nvSpPr>
        <p:spPr bwMode="auto">
          <a:xfrm>
            <a:off x="3643313" y="5143500"/>
            <a:ext cx="2132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ru-RU" sz="3200" b="1" i="1">
              <a:solidFill>
                <a:srgbClr val="0033CC"/>
              </a:solidFill>
            </a:endParaRPr>
          </a:p>
        </p:txBody>
      </p:sp>
      <p:pic>
        <p:nvPicPr>
          <p:cNvPr id="26" name="Picture 16" descr="C:\Users\Пользователь\Desktop\с флэшки\tomakov-3 копия.gif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786063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     </a:t>
            </a:r>
            <a:b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 </a:t>
            </a:r>
            <a:r>
              <a:rPr lang="ru-RU" sz="5400" b="1" i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Рыбы</a:t>
            </a: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</a:t>
            </a:r>
            <a:r>
              <a:rPr lang="ru-RU" sz="2400" b="1" i="1" cap="none" dirty="0" smtClean="0">
                <a:ln w="11430"/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4</a:t>
            </a:r>
            <a:r>
              <a:rPr lang="ru-RU" sz="2400" b="1" i="1" cap="none" dirty="0" smtClean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о баллов </a:t>
            </a: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/>
            </a:r>
            <a:b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</a:t>
            </a:r>
            <a:r>
              <a:rPr lang="ru-RU" sz="5400" b="1" i="1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 </a:t>
            </a: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</a:t>
            </a:r>
            <a:r>
              <a:rPr lang="ru-RU" sz="5400" b="1" i="1" cap="none" dirty="0" smtClean="0">
                <a:ln w="11430"/>
                <a:solidFill>
                  <a:schemeClr val="accent2"/>
                </a:solidFill>
                <a:effectLst/>
                <a:latin typeface="+mn-lt"/>
              </a:rPr>
              <a:t> </a:t>
            </a:r>
            <a:endParaRPr lang="ru-RU" sz="5400" dirty="0">
              <a:latin typeface="+mn-lt"/>
            </a:endParaRPr>
          </a:p>
        </p:txBody>
      </p:sp>
      <p:sp>
        <p:nvSpPr>
          <p:cNvPr id="38915" name="Содержимое 21"/>
          <p:cNvSpPr>
            <a:spLocks noGrp="1"/>
          </p:cNvSpPr>
          <p:nvPr>
            <p:ph idx="1"/>
          </p:nvPr>
        </p:nvSpPr>
        <p:spPr>
          <a:xfrm>
            <a:off x="0" y="1412875"/>
            <a:ext cx="8748713" cy="4525963"/>
          </a:xfrm>
        </p:spPr>
        <p:txBody>
          <a:bodyPr/>
          <a:lstStyle/>
          <a:p>
            <a:pPr algn="ctr"/>
            <a:r>
              <a:rPr lang="ru-RU" sz="2800" b="1" smtClean="0"/>
              <a:t>У какой взрослой рыбы оба глаза на одном боку?</a:t>
            </a:r>
          </a:p>
          <a:p>
            <a:endParaRPr lang="ru-RU" smtClean="0"/>
          </a:p>
        </p:txBody>
      </p:sp>
      <p:sp>
        <p:nvSpPr>
          <p:cNvPr id="38916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429250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29313"/>
            <a:ext cx="3071813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5929313"/>
            <a:ext cx="3643312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150018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163" y="6042025"/>
            <a:ext cx="989012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5929313"/>
            <a:ext cx="2500313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2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143125"/>
            <a:ext cx="4643438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643313" y="5143500"/>
            <a:ext cx="2132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33CC"/>
                </a:solidFill>
              </a:rPr>
              <a:t>Камбала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28604"/>
            <a:ext cx="8686800" cy="64294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</a:t>
            </a:r>
            <a:b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</a:b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     </a:t>
            </a:r>
            <a:b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</a:b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       </a:t>
            </a:r>
            <a:b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</a:b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        Рыбы       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5о баллов 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</a:t>
            </a:r>
            <a:r>
              <a:rPr lang="ru-RU" sz="5400" cap="none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5400" cap="none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5400" i="1" cap="none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5400" i="1" cap="none" dirty="0" smtClean="0">
                <a:solidFill>
                  <a:schemeClr val="tx1"/>
                </a:solidFill>
                <a:effectLst/>
                <a:latin typeface="+mn-lt"/>
              </a:rPr>
            </a:br>
            <a:endParaRPr lang="ru-RU" sz="5400" cap="none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875212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600" b="1" dirty="0" smtClean="0"/>
              <a:t>Какую рыбу искусственно разводят в прудах?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i="1" dirty="0" smtClean="0">
              <a:solidFill>
                <a:srgbClr val="0033CC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i="1" dirty="0" smtClean="0">
              <a:solidFill>
                <a:srgbClr val="0033CC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>
                <a:solidFill>
                  <a:srgbClr val="0033CC"/>
                </a:solidFill>
              </a:rPr>
              <a:t> </a:t>
            </a:r>
          </a:p>
        </p:txBody>
      </p:sp>
      <p:sp>
        <p:nvSpPr>
          <p:cNvPr id="39940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429250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11" name="Picture 16" descr="C:\Users\Пользователь\Desktop\с флэшки\tomakov-3 копия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2643188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6431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6000750"/>
            <a:ext cx="38576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1500188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75" y="6010275"/>
            <a:ext cx="10255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6000750"/>
            <a:ext cx="264318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28604"/>
            <a:ext cx="8686800" cy="64294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</a:t>
            </a:r>
            <a:b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</a:b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     </a:t>
            </a:r>
            <a:b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</a:b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       </a:t>
            </a:r>
            <a:b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</a:b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        Рыбы       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5о баллов 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</a:t>
            </a:r>
            <a:r>
              <a:rPr lang="ru-RU" sz="5400" cap="none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5400" cap="none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5400" i="1" cap="none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5400" i="1" cap="none" dirty="0" smtClean="0">
                <a:solidFill>
                  <a:schemeClr val="tx1"/>
                </a:solidFill>
                <a:effectLst/>
                <a:latin typeface="+mn-lt"/>
              </a:rPr>
            </a:br>
            <a:endParaRPr lang="ru-RU" sz="5400" cap="none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875212"/>
          </a:xfrm>
        </p:spPr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600" b="1" dirty="0" smtClean="0"/>
              <a:t>Какую рыбу искусственно разводят в прудах?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i="1" dirty="0" smtClean="0">
              <a:solidFill>
                <a:srgbClr val="0033CC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i="1" dirty="0" smtClean="0">
              <a:solidFill>
                <a:srgbClr val="0033CC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>
                <a:solidFill>
                  <a:srgbClr val="0033CC"/>
                </a:solidFill>
              </a:rPr>
              <a:t> 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>
                <a:solidFill>
                  <a:srgbClr val="0033CC"/>
                </a:solidFill>
              </a:rPr>
              <a:t>Зеркальный карп</a:t>
            </a:r>
            <a:endParaRPr lang="ru-RU" b="1" i="1" dirty="0">
              <a:solidFill>
                <a:srgbClr val="0033CC"/>
              </a:solidFill>
            </a:endParaRPr>
          </a:p>
        </p:txBody>
      </p:sp>
      <p:sp>
        <p:nvSpPr>
          <p:cNvPr id="40964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429250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071688"/>
            <a:ext cx="285750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6431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6000750"/>
            <a:ext cx="38576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8" descr="D:\школа ПСШ №2\Все для презентаций\картинкидля презентаций\1613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1500187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9" name="Picture 6" descr="D:\школа ПСШ №2\Все для презентаций\картинкидля презентаций\1622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013" y="5891213"/>
            <a:ext cx="1169987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6000750"/>
            <a:ext cx="264318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9" descr="D:\школа ПСШ №2\Все для презентаций\картинкидля презентаций\162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67425"/>
            <a:ext cx="9048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Самая маленькая птичка.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3" y="0"/>
            <a:ext cx="892974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</a:t>
            </a: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</a:t>
            </a: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</a:t>
            </a:r>
            <a:r>
              <a:rPr lang="ru-RU" sz="2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+mn-lt"/>
              </a:rPr>
              <a:t>10 баллов</a:t>
            </a:r>
            <a:endParaRPr lang="ru-RU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41988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41989" name="TextBox 6"/>
          <p:cNvSpPr txBox="1">
            <a:spLocks noChangeArrowheads="1"/>
          </p:cNvSpPr>
          <p:nvPr/>
        </p:nvSpPr>
        <p:spPr bwMode="auto">
          <a:xfrm>
            <a:off x="3714750" y="5429250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ru-RU" sz="3200" b="1" i="1">
              <a:solidFill>
                <a:srgbClr val="0033CC"/>
              </a:solidFill>
            </a:endParaRPr>
          </a:p>
        </p:txBody>
      </p:sp>
      <p:pic>
        <p:nvPicPr>
          <p:cNvPr id="8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786063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410450" y="1119188"/>
            <a:ext cx="1565275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Picture 5" descr="3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352425" y="969963"/>
            <a:ext cx="1927225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Самая маленькая птичка.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3" y="0"/>
            <a:ext cx="892974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</a:t>
            </a: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</a:t>
            </a: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</a:t>
            </a:r>
            <a:r>
              <a:rPr lang="ru-RU" sz="2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+mn-lt"/>
              </a:rPr>
              <a:t>10 баллов</a:t>
            </a:r>
            <a:endParaRPr lang="ru-RU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43012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14750" y="5429250"/>
            <a:ext cx="1719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33CC"/>
                </a:solidFill>
              </a:rPr>
              <a:t>Колибри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428875"/>
            <a:ext cx="4289425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410450" y="1335088"/>
            <a:ext cx="1565275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5" descr="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279400" y="969963"/>
            <a:ext cx="1928813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231896"/>
          </a:xfrm>
        </p:spPr>
        <p:txBody>
          <a:bodyPr>
            <a:normAutofit fontScale="47500" lnSpcReduction="2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4400" b="1" dirty="0" smtClean="0"/>
              <a:t>Какая из птиц летает быстрее всех?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lvl="8" algn="ctr">
              <a:defRPr/>
            </a:pPr>
            <a:endParaRPr lang="ru-RU" sz="600" b="1" dirty="0" smtClean="0"/>
          </a:p>
          <a:p>
            <a:pPr lvl="8" algn="ctr">
              <a:defRPr/>
            </a:pPr>
            <a:r>
              <a:rPr lang="ru-RU" sz="600" b="1" dirty="0" smtClean="0">
                <a:hlinkClick r:id="rId2" action="ppaction://hlinksldjump"/>
              </a:rPr>
              <a:t> </a:t>
            </a:r>
            <a:endParaRPr lang="ru-RU" sz="6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0"/>
            <a:ext cx="8858279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</a:t>
            </a: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  </a:t>
            </a: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</a:t>
            </a:r>
            <a:r>
              <a:rPr lang="ru-RU" sz="2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+mn-lt"/>
              </a:rPr>
              <a:t>20 баллов</a:t>
            </a:r>
            <a:endParaRPr lang="ru-RU" sz="2400" i="1" dirty="0">
              <a:latin typeface="+mn-lt"/>
            </a:endParaRPr>
          </a:p>
        </p:txBody>
      </p:sp>
      <p:sp>
        <p:nvSpPr>
          <p:cNvPr id="44037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8" name="Picture 16" descr="C:\Users\Пользователь\Desktop\с флэшки\tomakov-3 копия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928938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410450" y="1190625"/>
            <a:ext cx="1565275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5" descr="3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352425" y="896938"/>
            <a:ext cx="1927225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04800" y="1500174"/>
            <a:ext cx="8686800" cy="71438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b="1" dirty="0" smtClean="0"/>
              <a:t>Какая из птиц летает быстрее всех?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lvl="8" algn="ctr">
              <a:defRPr/>
            </a:pPr>
            <a:endParaRPr lang="ru-RU" sz="6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0"/>
            <a:ext cx="8858279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</a:t>
            </a:r>
            <a:r>
              <a:rPr lang="ru-RU" sz="5400" b="1" i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  </a:t>
            </a: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</a:t>
            </a:r>
            <a:r>
              <a:rPr lang="ru-RU" sz="2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+mn-lt"/>
              </a:rPr>
              <a:t>20 баллов</a:t>
            </a:r>
            <a:endParaRPr lang="ru-RU" sz="2400" i="1" dirty="0">
              <a:latin typeface="+mn-lt"/>
            </a:endParaRPr>
          </a:p>
        </p:txBody>
      </p:sp>
      <p:sp>
        <p:nvSpPr>
          <p:cNvPr id="45061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292350"/>
            <a:ext cx="3500437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410450" y="1190625"/>
            <a:ext cx="1565275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5" descr="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171450" y="1112838"/>
            <a:ext cx="1928813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079875" y="5461000"/>
            <a:ext cx="1849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rgbClr val="0033CC"/>
                </a:solidFill>
                <a:latin typeface="Times New Roman" pitchFamily="18" charset="0"/>
              </a:rPr>
              <a:t>Стриж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3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 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30 баллов</a:t>
            </a:r>
            <a:b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</a:br>
            <a:endParaRPr lang="ru-RU" sz="2700" i="1" dirty="0">
              <a:effectLst/>
              <a:latin typeface="+mn-lt"/>
            </a:endParaRP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Какая птица выводит птенцов зимой?</a:t>
            </a:r>
          </a:p>
        </p:txBody>
      </p:sp>
      <p:sp>
        <p:nvSpPr>
          <p:cNvPr id="46084" name="TextBox 4"/>
          <p:cNvSpPr txBox="1">
            <a:spLocks noChangeArrowheads="1"/>
          </p:cNvSpPr>
          <p:nvPr/>
        </p:nvSpPr>
        <p:spPr bwMode="auto">
          <a:xfrm>
            <a:off x="3857625" y="5429250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ru-RU" sz="3200" b="1" i="1">
              <a:solidFill>
                <a:srgbClr val="0033CC"/>
              </a:solidFill>
            </a:endParaRPr>
          </a:p>
        </p:txBody>
      </p:sp>
      <p:sp>
        <p:nvSpPr>
          <p:cNvPr id="46085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46086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526338" y="1138238"/>
            <a:ext cx="1565275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5" descr="3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385763" y="349250"/>
            <a:ext cx="1928812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C:\Users\Пользователь\Desktop\с флэшки\tomakov-3 копия.gi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786063"/>
            <a:ext cx="4427538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ln>
            <a:solidFill>
              <a:srgbClr val="FF33CC"/>
            </a:solidFill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i="1" cap="none" smtClean="0">
                <a:solidFill>
                  <a:srgbClr val="0033CC"/>
                </a:solidFill>
                <a:effectLst/>
              </a:rPr>
              <a:t>Категории вопросов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686800" cy="4525962"/>
          </a:xfrm>
        </p:spPr>
        <p:txBody>
          <a:bodyPr/>
          <a:lstStyle/>
          <a:p>
            <a:endParaRPr lang="ru-RU" smtClean="0"/>
          </a:p>
          <a:p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5" name="Багетная рамка 4">
            <a:hlinkClick r:id="rId2" action="ppaction://hlinksldjump"/>
          </p:cNvPr>
          <p:cNvSpPr/>
          <p:nvPr/>
        </p:nvSpPr>
        <p:spPr>
          <a:xfrm>
            <a:off x="2857500" y="1357313"/>
            <a:ext cx="1071563" cy="857250"/>
          </a:xfrm>
          <a:prstGeom prst="bevel">
            <a:avLst/>
          </a:prstGeom>
          <a:solidFill>
            <a:srgbClr val="05AB0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02060"/>
                </a:solidFill>
              </a:rPr>
              <a:t>10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7" name="Багетная рамка 6">
            <a:hlinkClick r:id="rId3" action="ppaction://hlinksldjump"/>
          </p:cNvPr>
          <p:cNvSpPr/>
          <p:nvPr/>
        </p:nvSpPr>
        <p:spPr>
          <a:xfrm>
            <a:off x="5357813" y="1357313"/>
            <a:ext cx="1071562" cy="857250"/>
          </a:xfrm>
          <a:prstGeom prst="bevel">
            <a:avLst/>
          </a:prstGeom>
          <a:solidFill>
            <a:srgbClr val="05AB0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02060"/>
                </a:solidFill>
              </a:rPr>
              <a:t>30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8" name="Багетная рамка 7">
            <a:hlinkClick r:id="rId4" action="ppaction://hlinksldjump"/>
          </p:cNvPr>
          <p:cNvSpPr/>
          <p:nvPr/>
        </p:nvSpPr>
        <p:spPr>
          <a:xfrm>
            <a:off x="6643688" y="1357313"/>
            <a:ext cx="1071562" cy="857250"/>
          </a:xfrm>
          <a:prstGeom prst="bevel">
            <a:avLst/>
          </a:prstGeom>
          <a:solidFill>
            <a:srgbClr val="05AB0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02060"/>
                </a:solidFill>
              </a:rPr>
              <a:t>40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9" name="Багетная рамка 8">
            <a:hlinkClick r:id="rId5" action="ppaction://hlinksldjump"/>
          </p:cNvPr>
          <p:cNvSpPr/>
          <p:nvPr/>
        </p:nvSpPr>
        <p:spPr>
          <a:xfrm>
            <a:off x="7858125" y="1357313"/>
            <a:ext cx="1071563" cy="857250"/>
          </a:xfrm>
          <a:prstGeom prst="bevel">
            <a:avLst/>
          </a:prstGeom>
          <a:solidFill>
            <a:srgbClr val="05AB0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02060"/>
                </a:solidFill>
              </a:rPr>
              <a:t>50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10" name="Багетная рамка 9">
            <a:hlinkClick r:id="rId6" action="ppaction://hlinksldjump"/>
          </p:cNvPr>
          <p:cNvSpPr/>
          <p:nvPr/>
        </p:nvSpPr>
        <p:spPr>
          <a:xfrm>
            <a:off x="4071938" y="1357313"/>
            <a:ext cx="1071562" cy="857250"/>
          </a:xfrm>
          <a:prstGeom prst="bevel">
            <a:avLst/>
          </a:prstGeom>
          <a:solidFill>
            <a:srgbClr val="05AB0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02060"/>
                </a:solidFill>
              </a:rPr>
              <a:t>20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357188" y="1357313"/>
            <a:ext cx="2286000" cy="857250"/>
          </a:xfrm>
          <a:prstGeom prst="bevel">
            <a:avLst/>
          </a:prstGeom>
          <a:solidFill>
            <a:srgbClr val="05AB0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</a:rPr>
              <a:t>Растения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357188" y="2428875"/>
            <a:ext cx="2286000" cy="928688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Насекомые</a:t>
            </a:r>
            <a:endParaRPr lang="ru-RU" sz="2400" b="1" i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4" name="Багетная рамка 13">
            <a:hlinkClick r:id="rId7" action="ppaction://hlinksldjump"/>
          </p:cNvPr>
          <p:cNvSpPr/>
          <p:nvPr/>
        </p:nvSpPr>
        <p:spPr>
          <a:xfrm>
            <a:off x="2857500" y="2428875"/>
            <a:ext cx="1143000" cy="928688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10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15" name="Багетная рамка 14">
            <a:hlinkClick r:id="rId8" action="ppaction://hlinksldjump"/>
          </p:cNvPr>
          <p:cNvSpPr/>
          <p:nvPr/>
        </p:nvSpPr>
        <p:spPr>
          <a:xfrm>
            <a:off x="4071938" y="2428875"/>
            <a:ext cx="1143000" cy="928688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20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16" name="Багетная рамка 15">
            <a:hlinkClick r:id="rId9" action="ppaction://hlinksldjump"/>
          </p:cNvPr>
          <p:cNvSpPr/>
          <p:nvPr/>
        </p:nvSpPr>
        <p:spPr>
          <a:xfrm>
            <a:off x="5286375" y="2428875"/>
            <a:ext cx="1143000" cy="928688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30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17" name="Багетная рамка 16">
            <a:hlinkClick r:id="rId10" action="ppaction://hlinksldjump"/>
          </p:cNvPr>
          <p:cNvSpPr/>
          <p:nvPr/>
        </p:nvSpPr>
        <p:spPr>
          <a:xfrm>
            <a:off x="6572250" y="2428875"/>
            <a:ext cx="1143000" cy="928688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40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18" name="Багетная рамка 17">
            <a:hlinkClick r:id="rId11" action="ppaction://hlinksldjump"/>
          </p:cNvPr>
          <p:cNvSpPr/>
          <p:nvPr/>
        </p:nvSpPr>
        <p:spPr>
          <a:xfrm>
            <a:off x="7786688" y="2428875"/>
            <a:ext cx="1143000" cy="928688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50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357188" y="3500438"/>
            <a:ext cx="2286000" cy="928687"/>
          </a:xfrm>
          <a:prstGeom prst="bevel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</a:rPr>
              <a:t>Рыбы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20" name="Багетная рамка 19">
            <a:hlinkClick r:id="rId12" action="ppaction://hlinksldjump"/>
          </p:cNvPr>
          <p:cNvSpPr/>
          <p:nvPr/>
        </p:nvSpPr>
        <p:spPr>
          <a:xfrm>
            <a:off x="4000500" y="3500438"/>
            <a:ext cx="1143000" cy="928687"/>
          </a:xfrm>
          <a:prstGeom prst="bevel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20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21" name="Багетная рамка 20">
            <a:hlinkClick r:id="rId13" action="ppaction://hlinksldjump"/>
          </p:cNvPr>
          <p:cNvSpPr/>
          <p:nvPr/>
        </p:nvSpPr>
        <p:spPr>
          <a:xfrm>
            <a:off x="5286375" y="3500438"/>
            <a:ext cx="1143000" cy="928687"/>
          </a:xfrm>
          <a:prstGeom prst="bevel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30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22" name="Багетная рамка 21">
            <a:hlinkClick r:id="rId14" action="ppaction://hlinksldjump"/>
          </p:cNvPr>
          <p:cNvSpPr/>
          <p:nvPr/>
        </p:nvSpPr>
        <p:spPr>
          <a:xfrm>
            <a:off x="6572250" y="3500438"/>
            <a:ext cx="1143000" cy="928687"/>
          </a:xfrm>
          <a:prstGeom prst="bevel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40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23" name="Багетная рамка 22">
            <a:hlinkClick r:id="rId15" action="ppaction://hlinksldjump"/>
          </p:cNvPr>
          <p:cNvSpPr/>
          <p:nvPr/>
        </p:nvSpPr>
        <p:spPr>
          <a:xfrm>
            <a:off x="7858125" y="3500438"/>
            <a:ext cx="1143000" cy="928687"/>
          </a:xfrm>
          <a:prstGeom prst="bevel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02060"/>
                </a:solidFill>
              </a:rPr>
              <a:t>50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sp>
        <p:nvSpPr>
          <p:cNvPr id="24" name="Багетная рамка 23">
            <a:hlinkClick r:id="rId16" action="ppaction://hlinksldjump"/>
          </p:cNvPr>
          <p:cNvSpPr/>
          <p:nvPr/>
        </p:nvSpPr>
        <p:spPr>
          <a:xfrm>
            <a:off x="2786063" y="3500438"/>
            <a:ext cx="1143000" cy="928687"/>
          </a:xfrm>
          <a:prstGeom prst="bevel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10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357188" y="4572000"/>
            <a:ext cx="2286000" cy="928688"/>
          </a:xfrm>
          <a:prstGeom prst="beve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</a:rPr>
              <a:t>Птицы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357188" y="5715000"/>
            <a:ext cx="2286000" cy="928688"/>
          </a:xfrm>
          <a:prstGeom prst="bevel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</a:rPr>
              <a:t>Звери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27" name="Багетная рамка 26">
            <a:hlinkClick r:id="rId17" action="ppaction://hlinksldjump"/>
          </p:cNvPr>
          <p:cNvSpPr/>
          <p:nvPr/>
        </p:nvSpPr>
        <p:spPr>
          <a:xfrm>
            <a:off x="2786063" y="4572000"/>
            <a:ext cx="1143000" cy="928688"/>
          </a:xfrm>
          <a:prstGeom prst="beve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10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28" name="Багетная рамка 27">
            <a:hlinkClick r:id="rId18" action="ppaction://hlinksldjump"/>
          </p:cNvPr>
          <p:cNvSpPr/>
          <p:nvPr/>
        </p:nvSpPr>
        <p:spPr>
          <a:xfrm>
            <a:off x="4000500" y="4572000"/>
            <a:ext cx="1143000" cy="928688"/>
          </a:xfrm>
          <a:prstGeom prst="beve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20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29" name="Багетная рамка 28">
            <a:hlinkClick r:id="rId19" action="ppaction://hlinksldjump"/>
          </p:cNvPr>
          <p:cNvSpPr/>
          <p:nvPr/>
        </p:nvSpPr>
        <p:spPr>
          <a:xfrm>
            <a:off x="2786063" y="5715000"/>
            <a:ext cx="1143000" cy="928688"/>
          </a:xfrm>
          <a:prstGeom prst="bevel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10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30" name="Багетная рамка 29">
            <a:hlinkClick r:id="rId20" action="ppaction://hlinksldjump"/>
          </p:cNvPr>
          <p:cNvSpPr/>
          <p:nvPr/>
        </p:nvSpPr>
        <p:spPr>
          <a:xfrm>
            <a:off x="4000500" y="5715000"/>
            <a:ext cx="1143000" cy="928688"/>
          </a:xfrm>
          <a:prstGeom prst="bevel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20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31" name="Багетная рамка 30">
            <a:hlinkClick r:id="rId21" action="ppaction://hlinksldjump"/>
          </p:cNvPr>
          <p:cNvSpPr/>
          <p:nvPr/>
        </p:nvSpPr>
        <p:spPr>
          <a:xfrm>
            <a:off x="5286375" y="5715000"/>
            <a:ext cx="1143000" cy="928688"/>
          </a:xfrm>
          <a:prstGeom prst="bevel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30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32" name="Багетная рамка 31">
            <a:hlinkClick r:id="rId22" action="ppaction://hlinksldjump"/>
          </p:cNvPr>
          <p:cNvSpPr/>
          <p:nvPr/>
        </p:nvSpPr>
        <p:spPr>
          <a:xfrm>
            <a:off x="5286375" y="4572000"/>
            <a:ext cx="1143000" cy="928688"/>
          </a:xfrm>
          <a:prstGeom prst="beve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30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33" name="Багетная рамка 32">
            <a:hlinkClick r:id="rId23" action="ppaction://hlinksldjump"/>
          </p:cNvPr>
          <p:cNvSpPr/>
          <p:nvPr/>
        </p:nvSpPr>
        <p:spPr>
          <a:xfrm>
            <a:off x="6572250" y="5715000"/>
            <a:ext cx="1143000" cy="928688"/>
          </a:xfrm>
          <a:prstGeom prst="bevel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40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34" name="Багетная рамка 33">
            <a:hlinkClick r:id="rId24" action="ppaction://hlinksldjump"/>
          </p:cNvPr>
          <p:cNvSpPr/>
          <p:nvPr/>
        </p:nvSpPr>
        <p:spPr>
          <a:xfrm>
            <a:off x="6572250" y="4572000"/>
            <a:ext cx="1143000" cy="928688"/>
          </a:xfrm>
          <a:prstGeom prst="beve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40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35" name="Багетная рамка 34">
            <a:hlinkClick r:id="rId25" action="ppaction://hlinksldjump"/>
          </p:cNvPr>
          <p:cNvSpPr/>
          <p:nvPr/>
        </p:nvSpPr>
        <p:spPr>
          <a:xfrm>
            <a:off x="7858125" y="5715000"/>
            <a:ext cx="1143000" cy="928688"/>
          </a:xfrm>
          <a:prstGeom prst="bevel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50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36" name="Багетная рамка 35">
            <a:hlinkClick r:id="rId26" action="ppaction://hlinksldjump"/>
          </p:cNvPr>
          <p:cNvSpPr/>
          <p:nvPr/>
        </p:nvSpPr>
        <p:spPr>
          <a:xfrm>
            <a:off x="7858125" y="4572000"/>
            <a:ext cx="1143000" cy="857250"/>
          </a:xfrm>
          <a:prstGeom prst="beve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002060"/>
                </a:solidFill>
              </a:rPr>
              <a:t>50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37" name="Управляющая кнопка: документ 36">
            <a:hlinkClick r:id="rId27" action="ppaction://hlinksldjump" highlightClick="1"/>
          </p:cNvPr>
          <p:cNvSpPr/>
          <p:nvPr/>
        </p:nvSpPr>
        <p:spPr>
          <a:xfrm>
            <a:off x="357188" y="500063"/>
            <a:ext cx="500062" cy="571500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Управляющая кнопка: возврат 38">
            <a:hlinkClick r:id="" action="ppaction://hlinkshowjump?jump=endshow" highlightClick="1"/>
          </p:cNvPr>
          <p:cNvSpPr/>
          <p:nvPr/>
        </p:nvSpPr>
        <p:spPr>
          <a:xfrm>
            <a:off x="8358188" y="500063"/>
            <a:ext cx="571500" cy="5715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0811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3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 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30 баллов</a:t>
            </a:r>
            <a:b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</a:br>
            <a:endParaRPr lang="ru-RU" sz="2700" i="1" dirty="0">
              <a:effectLst/>
              <a:latin typeface="+mn-lt"/>
            </a:endParaRP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Какая птица выводит птенцов зимой?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57625" y="5429250"/>
            <a:ext cx="1357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33CC"/>
                </a:solidFill>
              </a:rPr>
              <a:t>Клёст</a:t>
            </a:r>
          </a:p>
        </p:txBody>
      </p:sp>
      <p:sp>
        <p:nvSpPr>
          <p:cNvPr id="47109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47110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526338" y="1138238"/>
            <a:ext cx="1565275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5" descr="3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423863" y="969963"/>
            <a:ext cx="1928812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286000"/>
            <a:ext cx="26590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  </a:t>
            </a:r>
            <a:r>
              <a:rPr lang="ru-RU" sz="6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40 баллов</a:t>
            </a:r>
            <a:endParaRPr lang="ru-RU" sz="2700" i="1" dirty="0">
              <a:effectLst/>
              <a:latin typeface="+mn-lt"/>
            </a:endParaRPr>
          </a:p>
        </p:txBody>
      </p:sp>
      <p:sp>
        <p:nvSpPr>
          <p:cNvPr id="48131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48132" name="TextBox 6"/>
          <p:cNvSpPr txBox="1">
            <a:spLocks noChangeArrowheads="1"/>
          </p:cNvSpPr>
          <p:nvPr/>
        </p:nvSpPr>
        <p:spPr bwMode="auto">
          <a:xfrm flipH="1">
            <a:off x="1331913" y="1428750"/>
            <a:ext cx="7454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sz="2400" b="1">
                <a:solidFill>
                  <a:schemeClr val="tx2"/>
                </a:solidFill>
              </a:rPr>
              <a:t>Какую птицу называют крылатым почтальоном?</a:t>
            </a:r>
          </a:p>
        </p:txBody>
      </p:sp>
      <p:sp>
        <p:nvSpPr>
          <p:cNvPr id="48133" name="TextBox 8"/>
          <p:cNvSpPr txBox="1">
            <a:spLocks noChangeArrowheads="1"/>
          </p:cNvSpPr>
          <p:nvPr/>
        </p:nvSpPr>
        <p:spPr bwMode="auto">
          <a:xfrm>
            <a:off x="3929063" y="5715000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ru-RU" sz="3200" b="1" i="1">
              <a:solidFill>
                <a:srgbClr val="0033CC"/>
              </a:solidFill>
            </a:endParaRPr>
          </a:p>
        </p:txBody>
      </p:sp>
      <p:pic>
        <p:nvPicPr>
          <p:cNvPr id="10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714625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410450" y="1838325"/>
            <a:ext cx="1565275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Picture 5" descr="3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423863" y="1041400"/>
            <a:ext cx="1928812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  </a:t>
            </a:r>
            <a:r>
              <a:rPr lang="ru-RU" sz="6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40 баллов</a:t>
            </a:r>
            <a:endParaRPr lang="ru-RU" sz="2700" i="1" dirty="0">
              <a:effectLst/>
              <a:latin typeface="+mn-lt"/>
            </a:endParaRPr>
          </a:p>
        </p:txBody>
      </p:sp>
      <p:sp>
        <p:nvSpPr>
          <p:cNvPr id="49155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49156" name="TextBox 6"/>
          <p:cNvSpPr txBox="1">
            <a:spLocks noChangeArrowheads="1"/>
          </p:cNvSpPr>
          <p:nvPr/>
        </p:nvSpPr>
        <p:spPr bwMode="auto">
          <a:xfrm flipH="1">
            <a:off x="1331913" y="1428750"/>
            <a:ext cx="7454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sz="2400" b="1">
                <a:solidFill>
                  <a:schemeClr val="tx2"/>
                </a:solidFill>
              </a:rPr>
              <a:t>Какую птицу называют крылатым почтальоном?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168525"/>
            <a:ext cx="3357562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29063" y="5715000"/>
            <a:ext cx="1387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33CC"/>
                </a:solidFill>
              </a:rPr>
              <a:t>Голубь</a:t>
            </a:r>
          </a:p>
        </p:txBody>
      </p:sp>
      <p:pic>
        <p:nvPicPr>
          <p:cNvPr id="49159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410450" y="1911350"/>
            <a:ext cx="1565275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5" descr="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352425" y="896938"/>
            <a:ext cx="1927225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50 баллов</a:t>
            </a:r>
            <a:endParaRPr lang="ru-RU" sz="2700" i="1" dirty="0">
              <a:effectLst/>
              <a:latin typeface="+mn-lt"/>
            </a:endParaRPr>
          </a:p>
        </p:txBody>
      </p:sp>
      <p:sp>
        <p:nvSpPr>
          <p:cNvPr id="501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Какая птица со времен древних греков считается символом мудрости и познания?</a:t>
            </a:r>
          </a:p>
        </p:txBody>
      </p:sp>
      <p:sp>
        <p:nvSpPr>
          <p:cNvPr id="50180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50181" name="TextBox 6"/>
          <p:cNvSpPr txBox="1">
            <a:spLocks noChangeArrowheads="1"/>
          </p:cNvSpPr>
          <p:nvPr/>
        </p:nvSpPr>
        <p:spPr bwMode="auto">
          <a:xfrm>
            <a:off x="3714750" y="6000750"/>
            <a:ext cx="157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/>
              <a:t>     </a:t>
            </a:r>
            <a:endParaRPr lang="ru-RU" sz="3200" b="1" i="1">
              <a:solidFill>
                <a:srgbClr val="0033CC"/>
              </a:solidFill>
            </a:endParaRPr>
          </a:p>
        </p:txBody>
      </p:sp>
      <p:pic>
        <p:nvPicPr>
          <p:cNvPr id="8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2928938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410450" y="1924050"/>
            <a:ext cx="1565275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Picture 5" descr="3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171450" y="1041400"/>
            <a:ext cx="1928813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C6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8072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Птицы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50 баллов</a:t>
            </a:r>
            <a:endParaRPr lang="ru-RU" sz="2700" i="1" dirty="0">
              <a:effectLst/>
              <a:latin typeface="+mn-lt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Какая птица со времен древних греков считается символом мудрости и познания?</a:t>
            </a:r>
          </a:p>
        </p:txBody>
      </p:sp>
      <p:sp>
        <p:nvSpPr>
          <p:cNvPr id="51204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14750" y="6000750"/>
            <a:ext cx="1571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/>
              <a:t>     </a:t>
            </a:r>
            <a:r>
              <a:rPr lang="ru-RU" sz="3200" b="1" i="1">
                <a:solidFill>
                  <a:srgbClr val="0033CC"/>
                </a:solidFill>
              </a:rPr>
              <a:t>Сова</a:t>
            </a:r>
          </a:p>
        </p:txBody>
      </p:sp>
      <p:pic>
        <p:nvPicPr>
          <p:cNvPr id="51206" name="Picture 3" descr="D:\школа ПСШ №2\Все для презентаций\Анимашки - животные\10003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3512">
            <a:off x="7410450" y="2127250"/>
            <a:ext cx="1565275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7" name="Picture 5" descr="3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96230">
            <a:off x="171450" y="681038"/>
            <a:ext cx="1928813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500313"/>
            <a:ext cx="2600325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Звери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2700" b="1" i="1" cap="none" dirty="0" smtClean="0">
                <a:ln w="11430"/>
                <a:effectLst/>
                <a:latin typeface="+mn-lt"/>
              </a:rPr>
              <a:t>10 баллов</a:t>
            </a:r>
            <a:endParaRPr lang="ru-RU" sz="2700" i="1" dirty="0">
              <a:effectLst/>
              <a:latin typeface="+mn-lt"/>
            </a:endParaRPr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Назовите самое быстроногое животное</a:t>
            </a:r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>
              <a:buFont typeface="Wingdings 2" pitchFamily="18" charset="2"/>
              <a:buNone/>
            </a:pPr>
            <a:endParaRPr lang="ru-RU" b="1" i="1" smtClean="0">
              <a:solidFill>
                <a:srgbClr val="0033CC"/>
              </a:solidFill>
            </a:endParaRPr>
          </a:p>
        </p:txBody>
      </p:sp>
      <p:sp>
        <p:nvSpPr>
          <p:cNvPr id="52228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5143500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10" name="Picture 16" descr="C:\Users\Пользователь\Desktop\с флэшки\tomakov-3 копия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428875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643438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786438"/>
            <a:ext cx="45005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Звери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2700" b="1" i="1" cap="none" dirty="0" smtClean="0">
                <a:ln w="11430"/>
                <a:effectLst/>
                <a:latin typeface="+mn-lt"/>
              </a:rPr>
              <a:t>10 баллов</a:t>
            </a:r>
            <a:endParaRPr lang="ru-RU" sz="2700" i="1" dirty="0"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b="1" dirty="0" smtClean="0"/>
              <a:t>Назовите самое быстроногое животное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i="1" dirty="0" smtClean="0">
              <a:solidFill>
                <a:srgbClr val="0033CC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>
                <a:solidFill>
                  <a:srgbClr val="0033CC"/>
                </a:solidFill>
              </a:rPr>
              <a:t>Гепард</a:t>
            </a:r>
            <a:endParaRPr lang="ru-RU" b="1" i="1" dirty="0">
              <a:solidFill>
                <a:srgbClr val="0033CC"/>
              </a:solidFill>
            </a:endParaRPr>
          </a:p>
        </p:txBody>
      </p:sp>
      <p:sp>
        <p:nvSpPr>
          <p:cNvPr id="53252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5143500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286000"/>
            <a:ext cx="3924300" cy="285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643438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786438"/>
            <a:ext cx="45005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                   Звери</a:t>
            </a:r>
            <a:r>
              <a:rPr lang="ru-RU" sz="6000" b="1" i="1" cap="none" dirty="0" smtClean="0">
                <a:ln w="11430"/>
                <a:solidFill>
                  <a:srgbClr val="002060"/>
                </a:solidFill>
                <a:effectLst/>
                <a:latin typeface="+mn-lt"/>
              </a:rPr>
              <a:t>  </a:t>
            </a:r>
            <a:r>
              <a:rPr lang="ru-RU" sz="60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 баллов</a:t>
            </a:r>
            <a:endParaRPr lang="ru-RU" sz="27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42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Что теряет лось каждую зиму?</a:t>
            </a:r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i="1" smtClean="0">
              <a:solidFill>
                <a:srgbClr val="0033CC"/>
              </a:solidFill>
            </a:endParaRPr>
          </a:p>
        </p:txBody>
      </p:sp>
      <p:sp>
        <p:nvSpPr>
          <p:cNvPr id="54276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5143500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8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571750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                   Звери</a:t>
            </a:r>
            <a:r>
              <a:rPr lang="ru-RU" sz="6000" b="1" i="1" cap="none" dirty="0" smtClean="0">
                <a:ln w="11430"/>
                <a:solidFill>
                  <a:srgbClr val="002060"/>
                </a:solidFill>
                <a:effectLst/>
                <a:latin typeface="+mn-lt"/>
              </a:rPr>
              <a:t>  </a:t>
            </a:r>
            <a:r>
              <a:rPr lang="ru-RU" sz="60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 баллов</a:t>
            </a:r>
            <a:endParaRPr lang="ru-RU" sz="27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b="1" dirty="0" smtClean="0"/>
              <a:t>Что теряет лось каждую зиму?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i="1" dirty="0" smtClean="0">
              <a:solidFill>
                <a:srgbClr val="0033CC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>
                <a:solidFill>
                  <a:srgbClr val="0033CC"/>
                </a:solidFill>
              </a:rPr>
              <a:t>Рога</a:t>
            </a:r>
            <a:endParaRPr lang="ru-RU" b="1" i="1" dirty="0">
              <a:solidFill>
                <a:srgbClr val="0033CC"/>
              </a:solidFill>
            </a:endParaRPr>
          </a:p>
        </p:txBody>
      </p:sp>
      <p:sp>
        <p:nvSpPr>
          <p:cNvPr id="55300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5143500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425700"/>
            <a:ext cx="3429000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Звери</a:t>
            </a:r>
            <a:r>
              <a:rPr lang="ru-RU" sz="6000" b="1" i="1" cap="none" dirty="0" smtClean="0">
                <a:ln w="11430"/>
                <a:solidFill>
                  <a:srgbClr val="002060"/>
                </a:solidFill>
                <a:effectLst/>
                <a:latin typeface="+mn-lt"/>
              </a:rPr>
              <a:t> 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30 баллов</a:t>
            </a:r>
            <a:endParaRPr lang="ru-RU" sz="2700" i="1" dirty="0">
              <a:latin typeface="+mn-lt"/>
            </a:endParaRPr>
          </a:p>
        </p:txBody>
      </p:sp>
      <p:sp>
        <p:nvSpPr>
          <p:cNvPr id="563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Кто бежит задними ногами вперёд?</a:t>
            </a:r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</p:txBody>
      </p:sp>
      <p:sp>
        <p:nvSpPr>
          <p:cNvPr id="56324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5143500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8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643188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05AB0D"/>
                </a:solidFill>
              </a:rPr>
              <a:t>        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Растения </a:t>
            </a:r>
            <a:r>
              <a:rPr lang="ru-RU" sz="6000" b="1" i="1" dirty="0" smtClean="0">
                <a:solidFill>
                  <a:srgbClr val="05AB0D"/>
                </a:solidFill>
              </a:rPr>
              <a:t>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1о баллов</a:t>
            </a:r>
            <a:endParaRPr lang="ru-RU" sz="2400" b="1" i="1" dirty="0">
              <a:ln>
                <a:solidFill>
                  <a:schemeClr val="accent2"/>
                </a:solidFill>
              </a:ln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214422"/>
            <a:ext cx="870603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+mn-lt"/>
              </a:rPr>
              <a:t>Это растение –лучшее украшение окон, малых садов и  газонов. Народная медицина считает, что аромат его листьев снимает головную боль, Прогоняет усталость</a:t>
            </a:r>
            <a:r>
              <a:rPr lang="ru-RU" sz="2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.</a:t>
            </a:r>
            <a:endParaRPr lang="ru-RU" sz="2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1268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1269" name="TextBox 8"/>
          <p:cNvSpPr txBox="1">
            <a:spLocks noChangeArrowheads="1"/>
          </p:cNvSpPr>
          <p:nvPr/>
        </p:nvSpPr>
        <p:spPr bwMode="auto">
          <a:xfrm>
            <a:off x="3429000" y="5643563"/>
            <a:ext cx="2214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</a:t>
            </a:r>
            <a:endParaRPr lang="ru-RU" sz="3200" b="1" i="1">
              <a:solidFill>
                <a:srgbClr val="0033CC"/>
              </a:solidFill>
            </a:endParaRPr>
          </a:p>
        </p:txBody>
      </p:sp>
      <p:pic>
        <p:nvPicPr>
          <p:cNvPr id="10" name="Picture 16" descr="C:\Users\Пользователь\Desktop\с флэшки\tomakov-3 копия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781300"/>
            <a:ext cx="4572000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Звери</a:t>
            </a:r>
            <a:r>
              <a:rPr lang="ru-RU" sz="6000" b="1" i="1" cap="none" dirty="0" smtClean="0">
                <a:ln w="11430"/>
                <a:solidFill>
                  <a:srgbClr val="002060"/>
                </a:solidFill>
                <a:effectLst/>
                <a:latin typeface="+mn-lt"/>
              </a:rPr>
              <a:t> 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30 баллов</a:t>
            </a:r>
            <a:endParaRPr lang="ru-RU" sz="2700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Кто бежит задними ногами вперёд?</a:t>
            </a:r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r>
              <a:rPr lang="ru-RU" b="1" i="1" smtClean="0">
                <a:solidFill>
                  <a:srgbClr val="0033CC"/>
                </a:solidFill>
              </a:rPr>
              <a:t>Заяц</a:t>
            </a:r>
          </a:p>
        </p:txBody>
      </p:sp>
      <p:sp>
        <p:nvSpPr>
          <p:cNvPr id="57348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5143500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411413"/>
            <a:ext cx="3429000" cy="257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Звери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40 баллов</a:t>
            </a:r>
            <a:endParaRPr lang="ru-RU" sz="2700" i="1" dirty="0">
              <a:latin typeface="+mn-lt"/>
            </a:endParaRPr>
          </a:p>
        </p:txBody>
      </p:sp>
      <p:sp>
        <p:nvSpPr>
          <p:cNvPr id="583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b="1" smtClean="0"/>
              <a:t>Какой зверь помогает нам переходить дорогу?</a:t>
            </a:r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smtClean="0"/>
          </a:p>
          <a:p>
            <a:pPr algn="ctr"/>
            <a:endParaRPr lang="ru-RU" b="1" i="1" smtClean="0">
              <a:solidFill>
                <a:srgbClr val="0033CC"/>
              </a:solidFill>
            </a:endParaRPr>
          </a:p>
          <a:p>
            <a:pPr algn="ctr"/>
            <a:endParaRPr lang="ru-RU" b="1" i="1" smtClean="0">
              <a:solidFill>
                <a:srgbClr val="0033CC"/>
              </a:solidFill>
            </a:endParaRPr>
          </a:p>
        </p:txBody>
      </p:sp>
      <p:sp>
        <p:nvSpPr>
          <p:cNvPr id="58372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072063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8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571750"/>
            <a:ext cx="4427538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Звери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40 баллов</a:t>
            </a:r>
            <a:endParaRPr lang="ru-RU" sz="2700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b="1" dirty="0" smtClean="0"/>
              <a:t>Какой зверь помогает нам переходить дорогу?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i="1" dirty="0" smtClean="0">
              <a:solidFill>
                <a:srgbClr val="0033CC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b="1" i="1" dirty="0" smtClean="0">
              <a:solidFill>
                <a:srgbClr val="0033CC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>
                <a:solidFill>
                  <a:srgbClr val="0033CC"/>
                </a:solidFill>
              </a:rPr>
              <a:t>Зебра</a:t>
            </a:r>
            <a:endParaRPr lang="ru-RU" b="1" i="1" dirty="0">
              <a:solidFill>
                <a:srgbClr val="0033CC"/>
              </a:solidFill>
            </a:endParaRPr>
          </a:p>
        </p:txBody>
      </p:sp>
      <p:sp>
        <p:nvSpPr>
          <p:cNvPr id="59396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072063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374900"/>
            <a:ext cx="3500438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Звери</a:t>
            </a:r>
            <a:r>
              <a:rPr lang="ru-RU" sz="6000" b="1" i="1" cap="none" dirty="0" smtClean="0">
                <a:ln w="11430"/>
                <a:solidFill>
                  <a:srgbClr val="002060"/>
                </a:solidFill>
                <a:effectLst/>
                <a:latin typeface="+mn-lt"/>
              </a:rPr>
              <a:t> 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50 баллов</a:t>
            </a:r>
            <a:endParaRPr lang="ru-RU" sz="2700" i="1" dirty="0">
              <a:latin typeface="+mn-lt"/>
            </a:endParaRPr>
          </a:p>
        </p:txBody>
      </p:sp>
      <p:sp>
        <p:nvSpPr>
          <p:cNvPr id="60419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303712"/>
          </a:xfrm>
        </p:spPr>
        <p:txBody>
          <a:bodyPr/>
          <a:lstStyle/>
          <a:p>
            <a:pPr algn="ctr"/>
            <a:r>
              <a:rPr lang="ru-RU" sz="2400" b="1" smtClean="0"/>
              <a:t>Какой зверь, если бы проводился конкурс  по профессиям, был бы признан лучшим лесорубом?</a:t>
            </a:r>
          </a:p>
          <a:p>
            <a:pPr algn="ctr"/>
            <a:endParaRPr lang="ru-RU" sz="2800" b="1" smtClean="0"/>
          </a:p>
          <a:p>
            <a:pPr algn="ctr"/>
            <a:endParaRPr lang="ru-RU" sz="2800" b="1" smtClean="0"/>
          </a:p>
          <a:p>
            <a:pPr algn="ctr"/>
            <a:endParaRPr lang="ru-RU" sz="2800" b="1" smtClean="0"/>
          </a:p>
          <a:p>
            <a:pPr algn="ctr"/>
            <a:endParaRPr lang="ru-RU" sz="2800" b="1" smtClean="0"/>
          </a:p>
          <a:p>
            <a:pPr algn="ctr"/>
            <a:endParaRPr lang="ru-RU" sz="2800" b="1" smtClean="0"/>
          </a:p>
        </p:txBody>
      </p:sp>
      <p:sp>
        <p:nvSpPr>
          <p:cNvPr id="60420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143500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9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2714625"/>
            <a:ext cx="4427537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none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6000" b="1" i="1" cap="none" dirty="0" smtClean="0">
                <a:ln w="11430"/>
                <a:solidFill>
                  <a:srgbClr val="0033CC"/>
                </a:solidFill>
                <a:effectLst/>
                <a:latin typeface="+mn-lt"/>
              </a:rPr>
              <a:t>Звери</a:t>
            </a:r>
            <a:r>
              <a:rPr lang="ru-RU" sz="6000" b="1" i="1" cap="none" dirty="0" smtClean="0">
                <a:ln w="11430"/>
                <a:solidFill>
                  <a:srgbClr val="002060"/>
                </a:solidFill>
                <a:effectLst/>
                <a:latin typeface="+mn-lt"/>
              </a:rPr>
              <a:t> 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2700" b="1" i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50 баллов</a:t>
            </a:r>
            <a:endParaRPr lang="ru-RU" sz="2700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303712"/>
          </a:xfrm>
        </p:spPr>
        <p:txBody>
          <a:bodyPr/>
          <a:lstStyle/>
          <a:p>
            <a:pPr algn="ctr"/>
            <a:r>
              <a:rPr lang="ru-RU" sz="2400" b="1" smtClean="0"/>
              <a:t>Какой зверь, если бы проводился конкурс  по профессиям, был бы признан лучшим лесорубом?</a:t>
            </a:r>
          </a:p>
          <a:p>
            <a:pPr algn="ctr"/>
            <a:endParaRPr lang="ru-RU" sz="2800" b="1" smtClean="0"/>
          </a:p>
          <a:p>
            <a:pPr algn="ctr"/>
            <a:endParaRPr lang="ru-RU" sz="2800" b="1" smtClean="0"/>
          </a:p>
          <a:p>
            <a:pPr algn="ctr"/>
            <a:endParaRPr lang="ru-RU" sz="2800" b="1" smtClean="0"/>
          </a:p>
          <a:p>
            <a:pPr algn="ctr"/>
            <a:endParaRPr lang="ru-RU" sz="2800" b="1" smtClean="0"/>
          </a:p>
          <a:p>
            <a:pPr algn="ctr"/>
            <a:endParaRPr lang="ru-RU" sz="2800" b="1" smtClean="0"/>
          </a:p>
          <a:p>
            <a:pPr algn="ctr">
              <a:buFont typeface="Wingdings 2" pitchFamily="18" charset="2"/>
              <a:buNone/>
            </a:pPr>
            <a:r>
              <a:rPr lang="ru-RU" sz="2800" b="1" i="1" smtClean="0">
                <a:solidFill>
                  <a:srgbClr val="0033CC"/>
                </a:solidFill>
              </a:rPr>
              <a:t>Бобр</a:t>
            </a:r>
          </a:p>
        </p:txBody>
      </p:sp>
      <p:sp>
        <p:nvSpPr>
          <p:cNvPr id="61444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5143500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643188"/>
            <a:ext cx="37147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86438"/>
            <a:ext cx="457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403350" y="1916113"/>
            <a:ext cx="6553200" cy="3744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24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9144000" cy="682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3141663"/>
            <a:ext cx="7993063" cy="3716337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хотим, чтобы птицы пели,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 вокруг леса шумели,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были 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голубыми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небеса,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речка серебрилась,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бабочка резвилась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была на ягодах роса.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63491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5089525"/>
          </a:xfrm>
        </p:spPr>
        <p:txBody>
          <a:bodyPr/>
          <a:lstStyle/>
          <a:p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z="1800" smtClean="0"/>
              <a:t> </a:t>
            </a:r>
            <a:r>
              <a:rPr lang="sq-AL" sz="1800" smtClean="0">
                <a:hlinkClick r:id="rId2"/>
              </a:rPr>
              <a:t>http://lifeglobe.net/media/entry/593/image_39.png</a:t>
            </a:r>
            <a:r>
              <a:rPr lang="ru-RU" sz="1800" smtClean="0"/>
              <a:t>  - комар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3"/>
              </a:rPr>
              <a:t>http://zooflora.ru/wp-content/uploads/svjatljachki.jpg</a:t>
            </a:r>
            <a:r>
              <a:rPr lang="ru-RU" sz="1800" smtClean="0"/>
              <a:t> - светлячок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4"/>
              </a:rPr>
              <a:t>http://s004.radikal.ru/i206/1105/70/7f131c174f18.jpg</a:t>
            </a:r>
            <a:r>
              <a:rPr lang="ru-RU" sz="1800" smtClean="0"/>
              <a:t> </a:t>
            </a:r>
            <a:r>
              <a:rPr lang="sq-AL" sz="1800" smtClean="0"/>
              <a:t> </a:t>
            </a:r>
            <a:r>
              <a:rPr lang="ru-RU" sz="1800" smtClean="0"/>
              <a:t>  - оса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5"/>
              </a:rPr>
              <a:t>http://flora-fauna.my1.ru/854288633.jpg</a:t>
            </a:r>
            <a:r>
              <a:rPr lang="ru-RU" sz="1800" smtClean="0"/>
              <a:t> - герань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6"/>
              </a:rPr>
              <a:t>http://www.mospitomnik.ru/pic/pihta/pihta_koreyskay2.jpg</a:t>
            </a:r>
            <a:r>
              <a:rPr lang="ru-RU" sz="1800" smtClean="0"/>
              <a:t> -пихта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7"/>
              </a:rPr>
              <a:t>http://crazy.werd.ru/uploads/posts/2007-05-07/1178549970_cr_013.jpg</a:t>
            </a:r>
            <a:r>
              <a:rPr lang="ru-RU" sz="1800" smtClean="0"/>
              <a:t> - одуванчик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8"/>
              </a:rPr>
              <a:t>http://www.posternazakaz.ru/shop/makeframe/55090/488/82/</a:t>
            </a:r>
            <a:r>
              <a:rPr lang="ru-RU" sz="1800" smtClean="0"/>
              <a:t> - хризантемы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9"/>
              </a:rPr>
              <a:t>http://www.vestnik-cvetovoda.ru/photo/?cat=1219&amp;id=4172</a:t>
            </a:r>
            <a:r>
              <a:rPr lang="ru-RU" sz="1800" smtClean="0"/>
              <a:t> –маргаритки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10"/>
              </a:rPr>
              <a:t>http://kak-razvodit.ru/images/article/fisher_120_01_big.jpg</a:t>
            </a:r>
            <a:r>
              <a:rPr lang="ru-RU" sz="1800" smtClean="0"/>
              <a:t> -сом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11"/>
              </a:rPr>
              <a:t>http://samyi-samyi.ru/wp-content/uploads/2011/04/%D0%BB%D0%B5%D1%82%D1%83%D1%87%D0%B0%D1%8F-%D1%80%D1%8B%D0%B1%D0%B0.jpeg</a:t>
            </a:r>
            <a:r>
              <a:rPr lang="ru-RU" sz="1800" smtClean="0"/>
              <a:t> </a:t>
            </a:r>
            <a:r>
              <a:rPr lang="sq-AL" sz="1800" smtClean="0"/>
              <a:t> </a:t>
            </a:r>
            <a:r>
              <a:rPr lang="ru-RU" sz="1800" smtClean="0"/>
              <a:t>    - летучая рыба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12"/>
              </a:rPr>
              <a:t>http://faunazoo.ru/wp-content/uploads/2011/03/Fish-mech.jpg</a:t>
            </a:r>
            <a:r>
              <a:rPr lang="ru-RU" sz="1800" smtClean="0"/>
              <a:t> -рыба -меч</a:t>
            </a:r>
          </a:p>
          <a:p>
            <a:pPr>
              <a:buFont typeface="Wingdings 2" pitchFamily="18" charset="2"/>
              <a:buNone/>
            </a:pPr>
            <a:r>
              <a:rPr lang="sq-AL" sz="1800" smtClean="0">
                <a:hlinkClick r:id="rId13"/>
              </a:rPr>
              <a:t>http://im0-tub-ru.yandex.net/i?id=365707235-10-72</a:t>
            </a:r>
            <a:r>
              <a:rPr lang="ru-RU" sz="1800" smtClean="0"/>
              <a:t>  - камбала</a:t>
            </a:r>
          </a:p>
        </p:txBody>
      </p:sp>
      <p:sp>
        <p:nvSpPr>
          <p:cNvPr id="63492" name="Прямоугольник 3"/>
          <p:cNvSpPr>
            <a:spLocks noChangeArrowheads="1"/>
          </p:cNvSpPr>
          <p:nvPr/>
        </p:nvSpPr>
        <p:spPr bwMode="auto">
          <a:xfrm>
            <a:off x="357188" y="1571625"/>
            <a:ext cx="8572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q-AL">
                <a:latin typeface="Times New Roman" pitchFamily="18" charset="0"/>
                <a:hlinkClick r:id="rId14"/>
              </a:rPr>
              <a:t>http://stat20.privet.ru/lr/0b266b65a1ac89a85e1cc782152cb961</a:t>
            </a:r>
            <a:r>
              <a:rPr lang="ru-RU">
                <a:latin typeface="Times New Roman" pitchFamily="18" charset="0"/>
              </a:rPr>
              <a:t>  - муравей</a:t>
            </a:r>
          </a:p>
          <a:p>
            <a:r>
              <a:rPr lang="sq-AL">
                <a:latin typeface="Times New Roman" pitchFamily="18" charset="0"/>
                <a:hlinkClick r:id="rId15"/>
              </a:rPr>
              <a:t>http://bugsworld.org.ua/_ph/2/2/477744826.jpg</a:t>
            </a:r>
            <a:r>
              <a:rPr lang="ru-RU">
                <a:latin typeface="Times New Roman" pitchFamily="18" charset="0"/>
              </a:rPr>
              <a:t> -гусеница</a:t>
            </a: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15313" y="6143625"/>
            <a:ext cx="7143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2"/>
              </a:rPr>
              <a:t>http://oldsamara.samgtu.ru/part_4/page_12/cards/any/85a.jpg</a:t>
            </a:r>
            <a:r>
              <a:rPr lang="sq-AL" sz="1800" dirty="0" smtClean="0"/>
              <a:t> </a:t>
            </a:r>
            <a:r>
              <a:rPr lang="ru-RU" sz="1800" dirty="0" smtClean="0"/>
              <a:t> - зеркальный карп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3"/>
              </a:rPr>
              <a:t>http://sp.life123.com/bm.pix/hummingbird-migration.s600x600.jpg</a:t>
            </a:r>
            <a:r>
              <a:rPr lang="ru-RU" sz="1800" dirty="0" smtClean="0"/>
              <a:t> - колибри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4"/>
              </a:rPr>
              <a:t>http://www.zoovet.ru/img/strig/strig_4.jpg</a:t>
            </a:r>
            <a:r>
              <a:rPr lang="ru-RU" sz="1800" dirty="0" smtClean="0"/>
              <a:t> - стриж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5"/>
              </a:rPr>
              <a:t>http://img-9.photosight.ru/9dc/3185188_thumb.jpeg</a:t>
            </a:r>
            <a:r>
              <a:rPr lang="ru-RU" sz="1800" dirty="0" smtClean="0"/>
              <a:t> </a:t>
            </a:r>
            <a:r>
              <a:rPr lang="sq-AL" sz="1800" dirty="0" smtClean="0"/>
              <a:t> </a:t>
            </a:r>
            <a:r>
              <a:rPr lang="ru-RU" sz="1800" dirty="0" smtClean="0"/>
              <a:t>   - клест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6"/>
              </a:rPr>
              <a:t>http://www.golubevod.com.ua/upload/forum/b9d12a3634827cdf6362419a93aeef8d.jpg</a:t>
            </a:r>
            <a:r>
              <a:rPr lang="ru-RU" sz="1800" dirty="0" smtClean="0"/>
              <a:t> -голубь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7"/>
              </a:rPr>
              <a:t>http://forums.drom.ru/attachment.php?attachmentid=1709830&amp;stc=1&amp;d=1305856311</a:t>
            </a:r>
            <a:r>
              <a:rPr lang="ru-RU" sz="1800" dirty="0" smtClean="0"/>
              <a:t> - сова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8"/>
              </a:rPr>
              <a:t>http://www.hullumaja.com/files/pictures/2009/09/11/hKFeugEjBO.jpg</a:t>
            </a:r>
            <a:r>
              <a:rPr lang="ru-RU" sz="1800" dirty="0" smtClean="0"/>
              <a:t> </a:t>
            </a:r>
            <a:r>
              <a:rPr lang="sq-AL" sz="1800" dirty="0" smtClean="0"/>
              <a:t> </a:t>
            </a:r>
            <a:r>
              <a:rPr lang="ru-RU" sz="1800" dirty="0" smtClean="0"/>
              <a:t> - гепард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9"/>
              </a:rPr>
              <a:t>http://www.epochtimes.ru/images/stories/06/life/163_140110_3_Kopie.jpg</a:t>
            </a:r>
            <a:r>
              <a:rPr lang="ru-RU" sz="1800" dirty="0" smtClean="0"/>
              <a:t> -лось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10"/>
              </a:rPr>
              <a:t>http://givotnie.com/wp-content/uploads/2011/04/zajic_3.jpg</a:t>
            </a:r>
            <a:r>
              <a:rPr lang="ru-RU" sz="1800" dirty="0" smtClean="0"/>
              <a:t> - заяц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11"/>
              </a:rPr>
              <a:t>http://animaljpg.ru/image/www_animaljpg_ru-297.jpg</a:t>
            </a:r>
            <a:r>
              <a:rPr lang="ru-RU" sz="1800" dirty="0" smtClean="0"/>
              <a:t> - зебра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hlinkClick r:id="rId12"/>
              </a:rPr>
              <a:t>http://tnz.most.org.pl/dokumenty/publ/inne/gryz/bobr.jpg</a:t>
            </a:r>
            <a:r>
              <a:rPr lang="ru-RU" sz="1800" dirty="0" smtClean="0"/>
              <a:t> - бобр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latin typeface="Calibri" pitchFamily="34" charset="0"/>
                <a:hlinkClick r:id="rId13"/>
              </a:rPr>
              <a:t>http://zdesvsyo.ru/_ph/143/1/88152945.jpg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sq-AL" sz="1800" dirty="0" smtClean="0">
                <a:latin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</a:rPr>
              <a:t> - анимация птица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latin typeface="Calibri" pitchFamily="34" charset="0"/>
                <a:hlinkClick r:id="rId14"/>
              </a:rPr>
              <a:t>www.lenagold.ru/fon/ani/zaj/3.html</a:t>
            </a:r>
            <a:r>
              <a:rPr lang="ru-RU" sz="1800" dirty="0" smtClean="0">
                <a:latin typeface="Calibri" pitchFamily="34" charset="0"/>
              </a:rPr>
              <a:t>    -  фон зайцы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sq-AL" sz="1800" dirty="0" smtClean="0">
                <a:latin typeface="Calibri" pitchFamily="34" charset="0"/>
                <a:hlinkClick r:id="rId15"/>
              </a:rPr>
              <a:t>www.lenagold.ru/fon/ani/mor/mor/16.html</a:t>
            </a:r>
            <a:r>
              <a:rPr lang="ru-RU" sz="1800" dirty="0" smtClean="0">
                <a:latin typeface="Calibri" pitchFamily="34" charset="0"/>
              </a:rPr>
              <a:t>  -морской  фон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1800" dirty="0" smtClean="0">
              <a:latin typeface="Calibri" pitchFamily="34" charset="0"/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1800" dirty="0" smtClean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1800" dirty="0" smtClean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1800" dirty="0" smtClean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13" y="6143625"/>
            <a:ext cx="7143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Использованная литература: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Журналы: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55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smtClean="0"/>
              <a:t>«Педсовет» №6 за 1999 год</a:t>
            </a:r>
          </a:p>
          <a:p>
            <a:r>
              <a:rPr lang="ru-RU" sz="2000" smtClean="0"/>
              <a:t>«Педсовет» №6 за 2001 год</a:t>
            </a:r>
          </a:p>
          <a:p>
            <a:r>
              <a:rPr lang="ru-RU" sz="2000" smtClean="0"/>
              <a:t>«Педсовет» №3 за 2002 год</a:t>
            </a:r>
          </a:p>
          <a:p>
            <a:r>
              <a:rPr lang="ru-RU" sz="2000" smtClean="0"/>
              <a:t>«ШИК» №11, 12  за 2009 год</a:t>
            </a:r>
          </a:p>
        </p:txBody>
      </p:sp>
      <p:sp>
        <p:nvSpPr>
          <p:cNvPr id="65540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00750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05AB0D"/>
                </a:solidFill>
              </a:rPr>
              <a:t>        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Растения </a:t>
            </a:r>
            <a:r>
              <a:rPr lang="ru-RU" sz="6000" b="1" i="1" dirty="0" smtClean="0">
                <a:solidFill>
                  <a:srgbClr val="05AB0D"/>
                </a:solidFill>
              </a:rPr>
              <a:t>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1о баллов</a:t>
            </a:r>
            <a:endParaRPr lang="ru-RU" sz="2400" b="1" i="1" dirty="0">
              <a:ln>
                <a:solidFill>
                  <a:schemeClr val="accent2"/>
                </a:solidFill>
              </a:ln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214422"/>
            <a:ext cx="870603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+mn-lt"/>
              </a:rPr>
              <a:t>Это растение –лучшее украшение окон, малых садов и  газонов. Народная медицина считает, что аромат его листьев снимает головную боль, Прогоняет усталость</a:t>
            </a:r>
            <a:r>
              <a:rPr lang="ru-RU" sz="24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.</a:t>
            </a:r>
            <a:endParaRPr lang="ru-RU" sz="2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492375"/>
            <a:ext cx="4303712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29000" y="5643563"/>
            <a:ext cx="2214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2060"/>
                </a:solidFill>
              </a:rPr>
              <a:t>   </a:t>
            </a:r>
            <a:r>
              <a:rPr lang="ru-RU" sz="3200" b="1" i="1">
                <a:solidFill>
                  <a:srgbClr val="0033CC"/>
                </a:solidFill>
              </a:rPr>
              <a:t>Герань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Растения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6600" b="1" i="1" dirty="0" smtClean="0">
                <a:solidFill>
                  <a:srgbClr val="05AB0D"/>
                </a:solidFill>
              </a:rPr>
              <a:t>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2о баллов</a:t>
            </a:r>
            <a:r>
              <a:rPr lang="ru-RU" sz="2400" b="1" i="1" dirty="0" smtClean="0">
                <a:solidFill>
                  <a:srgbClr val="05AB0D"/>
                </a:solidFill>
                <a:latin typeface="+mn-lt"/>
              </a:rPr>
              <a:t>        </a:t>
            </a:r>
            <a:endParaRPr lang="ru-RU" sz="2400" dirty="0">
              <a:latin typeface="+mn-lt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smtClean="0"/>
              <a:t>Это дерево очень похоже на ель, поэтому их часто путают. Оно хорошо переносит холод, но боится огня, так как кора у него тонкая и смолистая. Шишки растут вверх.  Дерево занесено в Красную книгу.</a:t>
            </a:r>
          </a:p>
        </p:txBody>
      </p:sp>
      <p:sp>
        <p:nvSpPr>
          <p:cNvPr id="13316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143625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14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3286125"/>
            <a:ext cx="4572000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            Растения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6600" b="1" i="1" dirty="0" smtClean="0">
                <a:solidFill>
                  <a:srgbClr val="05AB0D"/>
                </a:solidFill>
              </a:rPr>
              <a:t>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2о баллов</a:t>
            </a:r>
            <a:r>
              <a:rPr lang="ru-RU" sz="2400" b="1" i="1" dirty="0" smtClean="0">
                <a:solidFill>
                  <a:srgbClr val="05AB0D"/>
                </a:solidFill>
                <a:latin typeface="+mn-lt"/>
              </a:rPr>
              <a:t>        </a:t>
            </a:r>
            <a:endParaRPr lang="ru-RU" sz="2400" dirty="0">
              <a:latin typeface="+mn-lt"/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smtClean="0"/>
              <a:t>Это дерево очень похоже на ель, поэтому их часто путают. Оно хорошо переносит холод, но боится огня, так как кора у него тонкая и смолистая. Шишки растут вверх.  Дерево занесено в Красную книгу.</a:t>
            </a:r>
          </a:p>
        </p:txBody>
      </p:sp>
      <p:sp>
        <p:nvSpPr>
          <p:cNvPr id="14340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143625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875" y="5929313"/>
            <a:ext cx="174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 i="1">
                <a:solidFill>
                  <a:srgbClr val="0033CC"/>
                </a:solidFill>
              </a:rPr>
              <a:t>Пихта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214688"/>
            <a:ext cx="40481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i="1" cap="none" dirty="0" smtClean="0">
                <a:solidFill>
                  <a:srgbClr val="0033CC"/>
                </a:solidFill>
                <a:effectLst/>
              </a:rPr>
              <a:t>                   </a:t>
            </a:r>
            <a:r>
              <a:rPr lang="ru-RU" sz="5400" b="1" i="1" cap="none" dirty="0" smtClean="0">
                <a:solidFill>
                  <a:srgbClr val="0033CC"/>
                </a:solidFill>
                <a:effectLst/>
                <a:latin typeface="+mn-lt"/>
              </a:rPr>
              <a:t>Растения </a:t>
            </a:r>
            <a:r>
              <a:rPr lang="ru-RU" sz="5400" b="1" i="1" dirty="0" smtClean="0">
                <a:solidFill>
                  <a:srgbClr val="05AB0D"/>
                </a:solidFill>
                <a:latin typeface="+mn-lt"/>
              </a:rPr>
              <a:t> </a:t>
            </a:r>
            <a:r>
              <a:rPr lang="ru-RU" sz="4000" b="1" i="1" dirty="0" smtClean="0">
                <a:solidFill>
                  <a:srgbClr val="05AB0D"/>
                </a:solidFill>
              </a:rPr>
              <a:t>       </a:t>
            </a:r>
            <a:r>
              <a:rPr lang="ru-RU" sz="2400" b="1" i="1" cap="none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3о баллов  </a:t>
            </a:r>
            <a:endParaRPr lang="ru-RU" sz="2400" b="1" i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smtClean="0"/>
              <a:t>Этот цветок неотделим от русской природы. С ранней весны до сентября встречаем его на дорогах, в парках, в лесу и на лугах. Листья узорчатые и продолговатые, стебелёк длинный, как трубочка. Известен целебными свойствами.</a:t>
            </a:r>
          </a:p>
        </p:txBody>
      </p:sp>
      <p:sp>
        <p:nvSpPr>
          <p:cNvPr id="15364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9625" y="6143625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13" name="Picture 16" descr="C:\Users\Пользователь\Desktop\с флэшки\tomakov-3 копия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500438"/>
            <a:ext cx="4427538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6bfb0b20ff64ce62c2d3ea5ec9fec9818815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4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6DAA2D"/>
      </a:accent4>
      <a:accent5>
        <a:srgbClr val="92D050"/>
      </a:accent5>
      <a:accent6>
        <a:srgbClr val="A5C249"/>
      </a:accent6>
      <a:hlink>
        <a:srgbClr val="E2D700"/>
      </a:hlink>
      <a:folHlink>
        <a:srgbClr val="85DFD0"/>
      </a:folHlink>
    </a:clrScheme>
    <a:fontScheme name="Другая 1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4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6DAA2D"/>
    </a:accent4>
    <a:accent5>
      <a:srgbClr val="92D050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1651</TotalTime>
  <Words>1333</Words>
  <Application>Microsoft Office PowerPoint</Application>
  <PresentationFormat>Экран (4:3)</PresentationFormat>
  <Paragraphs>354</Paragraphs>
  <Slides>58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4" baseType="lpstr">
      <vt:lpstr>Times New Roman</vt:lpstr>
      <vt:lpstr>Arial</vt:lpstr>
      <vt:lpstr>Wingdings 2</vt:lpstr>
      <vt:lpstr>Calibri</vt:lpstr>
      <vt:lpstr>Garamond Premr Pro Smbd</vt:lpstr>
      <vt:lpstr>Трек</vt:lpstr>
      <vt:lpstr>Интеллектуальная   игра     для   учащихся   и  родителей</vt:lpstr>
      <vt:lpstr>Презентация PowerPoint</vt:lpstr>
      <vt:lpstr>Правила   игры</vt:lpstr>
      <vt:lpstr>Категории вопросов</vt:lpstr>
      <vt:lpstr>             Растения     1о баллов</vt:lpstr>
      <vt:lpstr>             Растения     1о баллов</vt:lpstr>
      <vt:lpstr>            Растения     2о баллов        </vt:lpstr>
      <vt:lpstr>            Растения     2о баллов        </vt:lpstr>
      <vt:lpstr>                   Растения         3о баллов  </vt:lpstr>
      <vt:lpstr>                   Растения         3о баллов  </vt:lpstr>
      <vt:lpstr>               Растения     4о баллов</vt:lpstr>
      <vt:lpstr>               Растения     4о баллов</vt:lpstr>
      <vt:lpstr>            Растения     5о баллов </vt:lpstr>
      <vt:lpstr>            Растения     5о баллов </vt:lpstr>
      <vt:lpstr>         Насекомые     1о баллов </vt:lpstr>
      <vt:lpstr>         Насекомые     1о баллов </vt:lpstr>
      <vt:lpstr>     Насекомые     2о баллов </vt:lpstr>
      <vt:lpstr>     Насекомые     2о баллов </vt:lpstr>
      <vt:lpstr>            Насекомые     3о баллов </vt:lpstr>
      <vt:lpstr>            Насекомые     3о баллов </vt:lpstr>
      <vt:lpstr>           Насекомые     4о баллов </vt:lpstr>
      <vt:lpstr>           Насекомые     4о баллов </vt:lpstr>
      <vt:lpstr>                                                                                     5о баллов </vt:lpstr>
      <vt:lpstr>                                                                                     5о баллов </vt:lpstr>
      <vt:lpstr>                                                 1о баллов </vt:lpstr>
      <vt:lpstr>                                                 1о баллов </vt:lpstr>
      <vt:lpstr>                                                        2о баллов  </vt:lpstr>
      <vt:lpstr>                                                        2о баллов  </vt:lpstr>
      <vt:lpstr>          </vt:lpstr>
      <vt:lpstr>          </vt:lpstr>
      <vt:lpstr>                                         Рыбы         4о баллов             </vt:lpstr>
      <vt:lpstr>                                         Рыбы         4о баллов             </vt:lpstr>
      <vt:lpstr>                                                                     Рыбы           5о баллов       </vt:lpstr>
      <vt:lpstr>                                                                     Рыбы           5о баллов       </vt:lpstr>
      <vt:lpstr>Презентация PowerPoint</vt:lpstr>
      <vt:lpstr>Презентация PowerPoint</vt:lpstr>
      <vt:lpstr> </vt:lpstr>
      <vt:lpstr> </vt:lpstr>
      <vt:lpstr>             Птицы            30 баллов </vt:lpstr>
      <vt:lpstr>             Птицы            30 баллов </vt:lpstr>
      <vt:lpstr>               Птицы      40 баллов</vt:lpstr>
      <vt:lpstr>               Птицы      40 баллов</vt:lpstr>
      <vt:lpstr>                Птицы            50 баллов</vt:lpstr>
      <vt:lpstr>                Птицы            50 баллов</vt:lpstr>
      <vt:lpstr>               Звери                 10 баллов</vt:lpstr>
      <vt:lpstr>               Звери                 10 баллов</vt:lpstr>
      <vt:lpstr>                   Звери           20 баллов</vt:lpstr>
      <vt:lpstr>                   Звери           20 баллов</vt:lpstr>
      <vt:lpstr>               Звери                 30 баллов</vt:lpstr>
      <vt:lpstr>               Звери                 30 баллов</vt:lpstr>
      <vt:lpstr>               Звери                 40 баллов</vt:lpstr>
      <vt:lpstr>               Звери                 40 баллов</vt:lpstr>
      <vt:lpstr>               Звери                 50 баллов</vt:lpstr>
      <vt:lpstr>               Звери                 50 баллов</vt:lpstr>
      <vt:lpstr>Презентация PowerPoint</vt:lpstr>
      <vt:lpstr>Использованные источники</vt:lpstr>
      <vt:lpstr>Презентация PowerPoint</vt:lpstr>
      <vt:lpstr>Использованная литература: Журналы: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diz</cp:lastModifiedBy>
  <cp:revision>190</cp:revision>
  <dcterms:created xsi:type="dcterms:W3CDTF">2011-11-25T05:49:57Z</dcterms:created>
  <dcterms:modified xsi:type="dcterms:W3CDTF">2013-03-18T17:26:05Z</dcterms:modified>
</cp:coreProperties>
</file>