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5"/>
  </p:notesMasterIdLst>
  <p:sldIdLst>
    <p:sldId id="300" r:id="rId2"/>
    <p:sldId id="256" r:id="rId3"/>
    <p:sldId id="262" r:id="rId4"/>
    <p:sldId id="312" r:id="rId5"/>
    <p:sldId id="259" r:id="rId6"/>
    <p:sldId id="286" r:id="rId7"/>
    <p:sldId id="287" r:id="rId8"/>
    <p:sldId id="319" r:id="rId9"/>
    <p:sldId id="315" r:id="rId10"/>
    <p:sldId id="317" r:id="rId11"/>
    <p:sldId id="316" r:id="rId12"/>
    <p:sldId id="314" r:id="rId13"/>
    <p:sldId id="288" r:id="rId14"/>
    <p:sldId id="318" r:id="rId15"/>
    <p:sldId id="290" r:id="rId16"/>
    <p:sldId id="313" r:id="rId17"/>
    <p:sldId id="261" r:id="rId18"/>
    <p:sldId id="289" r:id="rId19"/>
    <p:sldId id="320" r:id="rId20"/>
    <p:sldId id="321" r:id="rId21"/>
    <p:sldId id="283" r:id="rId22"/>
    <p:sldId id="285" r:id="rId23"/>
    <p:sldId id="311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28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3300"/>
    <a:srgbClr val="009900"/>
    <a:srgbClr val="3399FF"/>
    <a:srgbClr val="FF6600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96" autoAdjust="0"/>
    <p:restoredTop sz="94627" autoAdjust="0"/>
  </p:normalViewPr>
  <p:slideViewPr>
    <p:cSldViewPr snapToGrid="0">
      <p:cViewPr varScale="1">
        <p:scale>
          <a:sx n="76" d="100"/>
          <a:sy n="76" d="100"/>
        </p:scale>
        <p:origin x="-23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2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20A7AAF-8658-4758-846C-17C1307034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5705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CD215FF-4BE5-4E50-AE2F-10AAA69A4D29}" type="slidenum">
              <a:rPr lang="ru-RU" smtClean="0">
                <a:latin typeface="Arial" charset="0"/>
              </a:rPr>
              <a:pPr eaLnBrk="1" hangingPunct="1"/>
              <a:t>3</a:t>
            </a:fld>
            <a:endParaRPr lang="ru-RU" smtClean="0">
              <a:latin typeface="Arial" charset="0"/>
            </a:endParaRPr>
          </a:p>
        </p:txBody>
      </p:sp>
      <p:sp>
        <p:nvSpPr>
          <p:cNvPr id="276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2) по классам, </a:t>
            </a:r>
          </a:p>
          <a:p>
            <a:pPr eaLnBrk="1" hangingPunct="1"/>
            <a:r>
              <a:rPr lang="ru-RU" smtClean="0"/>
              <a:t>3) дикие - домашние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2EDC8C5-5E5B-4F3E-8681-97C4ADFE1ED4}" type="slidenum">
              <a:rPr lang="ru-RU" smtClean="0">
                <a:latin typeface="Arial" charset="0"/>
              </a:rPr>
              <a:pPr eaLnBrk="1" hangingPunct="1"/>
              <a:t>16</a:t>
            </a:fld>
            <a:endParaRPr lang="ru-RU" smtClean="0">
              <a:latin typeface="Arial" charset="0"/>
            </a:endParaRPr>
          </a:p>
        </p:txBody>
      </p:sp>
      <p:sp>
        <p:nvSpPr>
          <p:cNvPr id="2867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6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7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45EF2F7E-4950-45A9-A9B5-F91E5F830418}" type="slidenum">
              <a:rPr lang="ru-RU" sz="1200">
                <a:latin typeface="Arial" charset="0"/>
              </a:rPr>
              <a:pPr algn="r" eaLnBrk="1" hangingPunct="1"/>
              <a:t>16</a:t>
            </a:fld>
            <a:endParaRPr lang="ru-RU" sz="120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741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7418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878BC-A711-4094-BBF7-8B79BB5D2D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844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9D7B91-C964-4214-9C04-F6394F918F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876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FA640-B3BC-48D0-B0E9-5F9AABC315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5687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44475"/>
            <a:ext cx="838835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39DBF-EE00-45D4-8010-E9BCC193CD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780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8007350" cy="41910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1F0DF-ECEB-42B8-B3CD-F461BB8EF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226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66073-0D89-4719-93D6-3659B3C949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216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7312C-E848-40BD-800C-E5378DE9F8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074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6EEBA-8AA8-4A9D-89F3-14B540A469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320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15EA5-532A-420E-8CF0-CE31012141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364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37BF0-5E47-42A9-AC25-DAC765AA36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87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94C6CB-BFB3-4AAF-88C6-99DC8A4DD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362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7AAA3-5914-4B34-8FFE-B1352E870A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781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A49C18-4BEE-4C43-B995-26C430F4B2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992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6387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88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89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90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91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92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93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94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639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9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9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B2309838-6DC1-47B8-8BDF-7C245F19C3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398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399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60.jpeg"/><Relationship Id="rId7" Type="http://schemas.openxmlformats.org/officeDocument/2006/relationships/image" Target="../media/image62.jpeg"/><Relationship Id="rId2" Type="http://schemas.openxmlformats.org/officeDocument/2006/relationships/hyperlink" Target="http://www.zooclub.ru/fotogal/oboi/dogs/103a.s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zooclub.ru/fotogal/oboi/dogs/176a.shtml" TargetMode="External"/><Relationship Id="rId5" Type="http://schemas.openxmlformats.org/officeDocument/2006/relationships/image" Target="../media/image61.jpeg"/><Relationship Id="rId4" Type="http://schemas.openxmlformats.org/officeDocument/2006/relationships/hyperlink" Target="http://www.zooclub.ru/fotogal/oboi/dogs/25a.shtml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slideLayout" Target="../slideLayouts/slideLayout4.xml"/><Relationship Id="rId1" Type="http://schemas.openxmlformats.org/officeDocument/2006/relationships/video" Target="file:///E:\&#1059;&#1056;&#1054;&#1050;%20&#1087;&#1086;%20&#1044;&#1054;&#1052;&#1040;&#1064;&#1053;&#1048;&#1052;%20&#1046;&#1048;&#1042;&#1054;&#1058;&#1053;&#1067;&#1052;\&#1041;&#1091;&#1096;&#1091;&#1077;&#1074;&#1072;\&#1057;&#1086;&#1073;&#1072;&#1082;&#1072;%20&#1051;&#1080;&#1079;&#1072;.AVI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ru/imgres?imgurl=http://myboo.ru/uploads_by_boo/picls/original_3.jpg&amp;imgrefurl=http://myboo.ru/category/send/&amp;h=768&amp;w=1024&amp;sz=157&amp;hl=ru&amp;start=87&amp;tbnid=0nXR_NKVx8QV2M:&amp;tbnh=113&amp;tbnw=150&amp;prev=/images?q=%D0%BF%D0%BE%D1%80%D0%BE%D0%B4%D1%8B+%D1%81%D0%BE%D0%B1%D0%B0%D0%BA&amp;start=80&amp;imgsz=xxlarge&amp;ndsp=20&amp;svnum=10&amp;hl=ru&amp;newwindow=1&amp;sa=N" TargetMode="External"/><Relationship Id="rId3" Type="http://schemas.openxmlformats.org/officeDocument/2006/relationships/hyperlink" Target="http://images.google.ru/imgres?imgurl=http://kakadu.509.com1.ru/fotogal/oboi/dogs/7.jpg&amp;imgrefurl=http://www.zooclub.ru/fotogal/oboi/dogs/7a.shtml&amp;h=768&amp;w=1024&amp;sz=134&amp;hl=ru&amp;start=10&amp;tbnid=Or_YHnSsbnT7eM:&amp;tbnh=113&amp;tbnw=150&amp;prev=/images?q=%D0%BF%D0%BE%D1%80%D0%BE%D0%B4%D1%8B+%D1%81%D0%BE%D0%B1%D0%B0%D0%BA&amp;imgsz=xxlarge&amp;ndsp=20&amp;svnum=10&amp;hl=ru&amp;newwindow=1&amp;sa=N" TargetMode="External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google.ru/imgres?imgurl=http://www.stroka.info/files/Userpic/1169921798.jpg&amp;imgrefurl=http://www.stroka.info/board.php?region_id=0&amp;cat_id=45&amp;command=1&amp;h=768&amp;w=1024&amp;sz=86&amp;hl=ru&amp;start=88&amp;tbnid=D_SuHhV5-yxMvM:&amp;tbnh=113&amp;tbnw=150&amp;prev=/images?q=%D0%BF%D0%BE%D1%80%D0%BE%D0%B4%D1%8B+%D1%81%D0%BE%D0%B1%D0%B0%D0%BA&amp;start=80&amp;imgsz=xxlarge&amp;ndsp=20&amp;svnum=10&amp;hl=ru&amp;newwindow=1&amp;sa=N" TargetMode="External"/><Relationship Id="rId5" Type="http://schemas.openxmlformats.org/officeDocument/2006/relationships/image" Target="../media/image70.jpeg"/><Relationship Id="rId10" Type="http://schemas.openxmlformats.org/officeDocument/2006/relationships/image" Target="../media/image72.png"/><Relationship Id="rId4" Type="http://schemas.openxmlformats.org/officeDocument/2006/relationships/image" Target="../media/image69.jpeg"/><Relationship Id="rId9" Type="http://schemas.openxmlformats.org/officeDocument/2006/relationships/image" Target="../media/image7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gif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7" Type="http://schemas.openxmlformats.org/officeDocument/2006/relationships/image" Target="../media/image80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jpe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gif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6.png"/><Relationship Id="rId4" Type="http://schemas.openxmlformats.org/officeDocument/2006/relationships/image" Target="../media/image85.gi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ispets.ru/art/photo_dogs/photo09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gif"/><Relationship Id="rId4" Type="http://schemas.openxmlformats.org/officeDocument/2006/relationships/image" Target="../media/image29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ru/imgres?imgurl=http://www.amur-potomki.ru/Fotki/Vesta/Vesta.jpg&amp;imgrefurl=http://www.amur-potomki.ru/Nashi_sobachki_foto.htm&amp;h=1280&amp;w=853&amp;sz=156&amp;hl=ru&amp;start=114&amp;tbnid=j5qSHd9KrPZtOM:&amp;tbnh=150&amp;tbnw=100&amp;prev=/images?q=%D0%BF%D0%BE%D1%80%D0%BE%D0%B4%D1%8B+%D1%81%D0%BE%D0%B1%D0%B0%D0%BA&amp;start=100&amp;imgsz=xxlarge&amp;ndsp=20&amp;svnum=10&amp;hl=ru&amp;newwindow=1&amp;sa=N" TargetMode="External"/><Relationship Id="rId13" Type="http://schemas.openxmlformats.org/officeDocument/2006/relationships/image" Target="../media/image38.jpeg"/><Relationship Id="rId3" Type="http://schemas.openxmlformats.org/officeDocument/2006/relationships/image" Target="../media/image31.jpeg"/><Relationship Id="rId7" Type="http://schemas.openxmlformats.org/officeDocument/2006/relationships/image" Target="../media/image34.jpeg"/><Relationship Id="rId12" Type="http://schemas.openxmlformats.org/officeDocument/2006/relationships/image" Target="../media/image37.jpeg"/><Relationship Id="rId2" Type="http://schemas.openxmlformats.org/officeDocument/2006/relationships/hyperlink" Target="http://images.google.ru/imgres?imgurl=http://img205.imageshack.us/img205/6566/s3600164xz0.jpg&amp;imgrefurl=http://rtviforums.com/forum/index.php?showtopic=197&amp;pid=4061&amp;mode=threaded&amp;show=&amp;st=&amp;&amp;h=768&amp;w=1024&amp;sz=405&amp;hl=ru&amp;start=402&amp;tbnid=e9MbvKdF_LA4mM:&amp;tbnh=113&amp;tbnw=150&amp;prev=/images?q=%D0%BF%D0%BE%D1%80%D0%BE%D0%B4%D1%8B+%D1%81%D0%BE%D0%B1%D0%B0%D0%BA&amp;start=400&amp;imgsz=xxlarge&amp;ndsp=20&amp;svnum=10&amp;hl=ru&amp;newwindow=1&amp;sa=N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11" Type="http://schemas.openxmlformats.org/officeDocument/2006/relationships/image" Target="../media/image36.jpeg"/><Relationship Id="rId5" Type="http://schemas.openxmlformats.org/officeDocument/2006/relationships/hyperlink" Target="http://images.google.ru/imgres?imgurl=http://www.stroka.info/files/Userpic/1169921798.jpg&amp;imgrefurl=http://www.stroka.info/board.php?region_id=0&amp;cat_id=45&amp;command=1&amp;h=768&amp;w=1024&amp;sz=86&amp;hl=ru&amp;start=88&amp;tbnid=D_SuHhV5-yxMvM:&amp;tbnh=113&amp;tbnw=150&amp;prev=/images?q=%D0%BF%D0%BE%D1%80%D0%BE%D0%B4%D1%8B+%D1%81%D0%BE%D0%B1%D0%B0%D0%BA&amp;start=80&amp;imgsz=xxlarge&amp;ndsp=20&amp;svnum=10&amp;hl=ru&amp;newwindow=1&amp;sa=N" TargetMode="External"/><Relationship Id="rId15" Type="http://schemas.openxmlformats.org/officeDocument/2006/relationships/image" Target="../media/image40.jpeg"/><Relationship Id="rId10" Type="http://schemas.openxmlformats.org/officeDocument/2006/relationships/image" Target="../media/image20.jpeg"/><Relationship Id="rId4" Type="http://schemas.openxmlformats.org/officeDocument/2006/relationships/image" Target="../media/image32.jpeg"/><Relationship Id="rId9" Type="http://schemas.openxmlformats.org/officeDocument/2006/relationships/image" Target="../media/image35.jpeg"/><Relationship Id="rId14" Type="http://schemas.openxmlformats.org/officeDocument/2006/relationships/image" Target="../media/image3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873125" y="1262063"/>
            <a:ext cx="8050213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/>
            </a:pPr>
            <a:endParaRPr lang="ru-RU" sz="9600" i="1">
              <a:solidFill>
                <a:srgbClr val="00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1687" name="Rectangle 7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Окружающий   мир</a:t>
            </a:r>
          </a:p>
        </p:txBody>
      </p:sp>
      <p:pic>
        <p:nvPicPr>
          <p:cNvPr id="3076" name="Picture 8" descr="os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1450" y="2498725"/>
            <a:ext cx="2771775" cy="207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9" descr="zim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4750" y="2466975"/>
            <a:ext cx="2771775" cy="207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10" descr="идет дождь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4425" y="5262563"/>
            <a:ext cx="968375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11" descr="снежок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1550" y="5180013"/>
            <a:ext cx="968375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2" descr="много снега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3288" y="4718050"/>
            <a:ext cx="931862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14" descr="jлистопад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1275" y="4694238"/>
            <a:ext cx="881063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6" descr="пурга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5205413"/>
            <a:ext cx="931862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6408738" y="6054725"/>
            <a:ext cx="2409825" cy="544513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Константиновой И.А.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 descr="188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2833688"/>
            <a:ext cx="3990975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2" descr="0_4c867_7e95286f_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971675"/>
            <a:ext cx="428625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7158" y="357166"/>
            <a:ext cx="8429683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Декоративные   собаки</a:t>
            </a:r>
          </a:p>
        </p:txBody>
      </p:sp>
      <p:sp>
        <p:nvSpPr>
          <p:cNvPr id="12293" name="TextBox 4"/>
          <p:cNvSpPr txBox="1">
            <a:spLocks noChangeArrowheads="1"/>
          </p:cNvSpPr>
          <p:nvPr/>
        </p:nvSpPr>
        <p:spPr bwMode="auto">
          <a:xfrm>
            <a:off x="1071563" y="6143625"/>
            <a:ext cx="1066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/>
              <a:t>болонка</a:t>
            </a:r>
          </a:p>
        </p:txBody>
      </p:sp>
      <p:sp>
        <p:nvSpPr>
          <p:cNvPr id="12294" name="TextBox 5"/>
          <p:cNvSpPr txBox="1">
            <a:spLocks noChangeArrowheads="1"/>
          </p:cNvSpPr>
          <p:nvPr/>
        </p:nvSpPr>
        <p:spPr bwMode="auto">
          <a:xfrm>
            <a:off x="6072188" y="5364163"/>
            <a:ext cx="17859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/>
              <a:t>пудель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 descr="150_2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025" y="2725738"/>
            <a:ext cx="3330575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2" descr="Картинка 44 из 6839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75" y="928688"/>
            <a:ext cx="2922588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3" descr="ar12836471218395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3" y="3857625"/>
            <a:ext cx="3668712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57159" y="357166"/>
            <a:ext cx="7858179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ОХОТНИЧЬИ  СОБАКИ</a:t>
            </a:r>
          </a:p>
        </p:txBody>
      </p:sp>
      <p:sp>
        <p:nvSpPr>
          <p:cNvPr id="13318" name="TextBox 5"/>
          <p:cNvSpPr txBox="1">
            <a:spLocks noChangeArrowheads="1"/>
          </p:cNvSpPr>
          <p:nvPr/>
        </p:nvSpPr>
        <p:spPr bwMode="auto">
          <a:xfrm>
            <a:off x="571500" y="5929313"/>
            <a:ext cx="11858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/>
              <a:t>спаниель</a:t>
            </a:r>
          </a:p>
        </p:txBody>
      </p:sp>
      <p:sp>
        <p:nvSpPr>
          <p:cNvPr id="13319" name="TextBox 7"/>
          <p:cNvSpPr txBox="1">
            <a:spLocks noChangeArrowheads="1"/>
          </p:cNvSpPr>
          <p:nvPr/>
        </p:nvSpPr>
        <p:spPr bwMode="auto">
          <a:xfrm>
            <a:off x="6000750" y="3357563"/>
            <a:ext cx="1000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/>
              <a:t>борзая</a:t>
            </a:r>
          </a:p>
        </p:txBody>
      </p:sp>
      <p:sp>
        <p:nvSpPr>
          <p:cNvPr id="13320" name="TextBox 8"/>
          <p:cNvSpPr txBox="1">
            <a:spLocks noChangeArrowheads="1"/>
          </p:cNvSpPr>
          <p:nvPr/>
        </p:nvSpPr>
        <p:spPr bwMode="auto">
          <a:xfrm>
            <a:off x="5643563" y="6215063"/>
            <a:ext cx="10715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/>
              <a:t>гончая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987675" y="244475"/>
            <a:ext cx="3189288" cy="306705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    </a:t>
            </a:r>
            <a:r>
              <a:rPr lang="ru-RU" sz="4000" dirty="0" smtClean="0"/>
              <a:t>Мой любимец</a:t>
            </a:r>
            <a:endParaRPr lang="ru-RU" sz="40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BF7E0-6C8E-4D07-91C2-85E01ECEE8CE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14340" name="Picture 2" descr="C:\Users\Инга\Documents\О домашних животных\Изображение 00в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5438" y="346075"/>
            <a:ext cx="2579687" cy="3413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3" descr="C:\Users\Инга\Documents\О домашних животных\IMG_294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57438" y="3868738"/>
            <a:ext cx="3576637" cy="26812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4" descr="C:\Users\Инга\Documents\О домашних животных\Изображение 01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9975" y="406400"/>
            <a:ext cx="2728913" cy="478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987675" y="2654300"/>
            <a:ext cx="8310563" cy="4549775"/>
          </a:xfrm>
        </p:spPr>
        <p:txBody>
          <a:bodyPr/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sz="3600" b="1" i="1" smtClean="0">
                <a:solidFill>
                  <a:srgbClr val="990000"/>
                </a:solidFill>
                <a:effectLst/>
              </a:rPr>
              <a:t>   Породы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sz="3600" b="1" i="1" smtClean="0">
                <a:solidFill>
                  <a:srgbClr val="990000"/>
                </a:solidFill>
                <a:effectLst/>
              </a:rPr>
              <a:t>     собак</a:t>
            </a:r>
          </a:p>
        </p:txBody>
      </p:sp>
      <p:pic>
        <p:nvPicPr>
          <p:cNvPr id="54281" name="Picture 9" descr="элкхунд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963" y="3779838"/>
            <a:ext cx="3540125" cy="266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5" name="Picture 13" descr="английский бульдог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9038" y="3816350"/>
            <a:ext cx="3463925" cy="260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7" name="Picture 15" descr="щенок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5125" y="312738"/>
            <a:ext cx="3433763" cy="258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90" name="Picture 18" descr="боксер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388" y="274638"/>
            <a:ext cx="3127375" cy="274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81D549-23A8-4786-AA55-A437DEF61A68}" type="slidenum">
              <a:rPr lang="ru-RU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4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54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5428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FF567C-F73C-48C5-8440-CE70BEE0269B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9" name="Собака Лиза.AVI"/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3046" y="432079"/>
            <a:ext cx="7978391" cy="6019807"/>
          </a:xfrm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43313" y="2928938"/>
            <a:ext cx="714375" cy="5000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</a:rPr>
              <a:t>У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57500" y="2357438"/>
            <a:ext cx="785813" cy="5715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357688" y="2357438"/>
            <a:ext cx="571500" cy="5715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к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670300" y="1785938"/>
            <a:ext cx="714375" cy="5715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>
                <a:solidFill>
                  <a:srgbClr val="FF0000"/>
                </a:solidFill>
              </a:rPr>
              <a:t>д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286625" y="1785938"/>
            <a:ext cx="571500" cy="5715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929188" y="2928938"/>
            <a:ext cx="642937" cy="5000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ь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858125" y="1785938"/>
            <a:ext cx="642938" cy="5715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н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643313" y="3429000"/>
            <a:ext cx="714375" cy="5000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</a:rPr>
              <a:t>г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857500" y="2928938"/>
            <a:ext cx="785813" cy="5000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б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500188" y="2357438"/>
            <a:ext cx="785812" cy="5715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в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286000" y="2357438"/>
            <a:ext cx="571500" cy="5715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ч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643313" y="2357438"/>
            <a:ext cx="714375" cy="5715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</a:rPr>
              <a:t>р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143625" y="1785938"/>
            <a:ext cx="571500" cy="5715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р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357688" y="1785938"/>
            <a:ext cx="571500" cy="5715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о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929188" y="1785938"/>
            <a:ext cx="642937" cy="5715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б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572125" y="1785938"/>
            <a:ext cx="571500" cy="5715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е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929188" y="2357438"/>
            <a:ext cx="642937" cy="5715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а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715125" y="1785938"/>
            <a:ext cx="571500" cy="5715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м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357688" y="2928938"/>
            <a:ext cx="571500" cy="5000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в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714375" y="2357438"/>
            <a:ext cx="785813" cy="5715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о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5572125" y="2928938"/>
            <a:ext cx="571500" cy="5000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е</a:t>
            </a:r>
          </a:p>
        </p:txBody>
      </p:sp>
      <p:pic>
        <p:nvPicPr>
          <p:cNvPr id="29" name="Picture 3" descr="animal_0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31038" y="2490788"/>
            <a:ext cx="1857375" cy="2357437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</p:spPr>
      </p:pic>
      <p:pic>
        <p:nvPicPr>
          <p:cNvPr id="30" name="Picture 2" descr="animal_0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27588" y="3571875"/>
            <a:ext cx="1938337" cy="2951163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</p:spPr>
      </p:pic>
      <p:pic>
        <p:nvPicPr>
          <p:cNvPr id="32" name="Picture 1" descr="animal_0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3071813"/>
            <a:ext cx="1838325" cy="2603500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Немецкий дог Евангелиста Чемпион России г. Москва.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9188" y="4144963"/>
            <a:ext cx="2203450" cy="2378075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</p:spPr>
      </p:pic>
      <p:sp>
        <p:nvSpPr>
          <p:cNvPr id="38" name="Прямоугольник 37"/>
          <p:cNvSpPr/>
          <p:nvPr/>
        </p:nvSpPr>
        <p:spPr>
          <a:xfrm>
            <a:off x="2857500" y="3429000"/>
            <a:ext cx="785813" cy="5000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о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2143125" y="3429000"/>
            <a:ext cx="714375" cy="5000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д</a:t>
            </a:r>
          </a:p>
        </p:txBody>
      </p:sp>
      <p:sp>
        <p:nvSpPr>
          <p:cNvPr id="9245" name="TextBox 30"/>
          <p:cNvSpPr txBox="1">
            <a:spLocks noChangeArrowheads="1"/>
          </p:cNvSpPr>
          <p:nvPr/>
        </p:nvSpPr>
        <p:spPr bwMode="auto">
          <a:xfrm>
            <a:off x="406400" y="568325"/>
            <a:ext cx="81692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 i="1">
                <a:solidFill>
                  <a:srgbClr val="CC3300"/>
                </a:solidFill>
                <a:latin typeface="Arial Black" pitchFamily="34" charset="0"/>
                <a:cs typeface="Times New Roman" pitchFamily="18" charset="0"/>
              </a:rPr>
              <a:t>Собака  -  друг человека</a:t>
            </a:r>
          </a:p>
        </p:txBody>
      </p:sp>
      <p:sp>
        <p:nvSpPr>
          <p:cNvPr id="34" name="Номер слайда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E7B53A-EDBF-451E-B620-0112B98610DE}" type="slidenum">
              <a:rPr lang="ru-RU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 nodeType="clickPar">
                      <p:stCondLst>
                        <p:cond delay="indefinite"/>
                      </p:stCondLst>
                      <p:childTnLst>
                        <p:par>
                          <p:cTn id="1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4" dur="500"/>
                                        <p:tgtEl>
                                          <p:spTgt spid="9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 nodeType="clickPar">
                      <p:stCondLst>
                        <p:cond delay="indefinite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8" dur="500" fill="hold"/>
                                        <p:tgtEl>
                                          <p:spTgt spid="9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4" descr="http://tbn0.google.com/images?q=tbn:Or_YHnSsbnT7eM:http://kakadu.509.com1.ru/fotogal/oboi/dogs/7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6138" y="2371725"/>
            <a:ext cx="3643312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с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75" y="2357438"/>
            <a:ext cx="3214688" cy="292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8" descr="http://tbn0.google.com/images?q=tbn:D_SuHhV5-yxMvM:http://www.stroka.info/files/Userpic/1169921798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963" y="2344738"/>
            <a:ext cx="3643312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0" descr="http://tbn0.google.com/images?q=tbn:0nXR_NKVx8QV2M:http://myboo.ru/uploads_by_boo/picls/original_3.jpg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6538" y="2327275"/>
            <a:ext cx="3214687" cy="292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 descr="Собака1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9263" y="1384300"/>
            <a:ext cx="8215312" cy="5199063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</p:spPr>
      </p:pic>
      <p:sp>
        <p:nvSpPr>
          <p:cNvPr id="18439" name="TextBox 11"/>
          <p:cNvSpPr txBox="1">
            <a:spLocks noChangeArrowheads="1"/>
          </p:cNvSpPr>
          <p:nvPr/>
        </p:nvSpPr>
        <p:spPr bwMode="auto">
          <a:xfrm>
            <a:off x="214313" y="284163"/>
            <a:ext cx="8501062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3600" b="1" i="1">
                <a:solidFill>
                  <a:srgbClr val="990000"/>
                </a:solidFill>
                <a:cs typeface="Times New Roman" pitchFamily="18" charset="0"/>
              </a:rPr>
              <a:t>«Мы в ответе за тех, кого приручили»</a:t>
            </a:r>
          </a:p>
          <a:p>
            <a:pPr algn="ctr" eaLnBrk="1" hangingPunct="1"/>
            <a:r>
              <a:rPr lang="ru-RU" sz="3200" b="1" i="1">
                <a:solidFill>
                  <a:srgbClr val="002060"/>
                </a:solidFill>
                <a:cs typeface="Times New Roman" pitchFamily="18" charset="0"/>
              </a:rPr>
              <a:t>Антуан де Сент-Экзюпери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BEB9F5-9604-46F5-AA2C-01A1B5BC94FC}" type="slidenum">
              <a:rPr lang="ru-RU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4" descr="http://tbn0.google.com/images?q=tbn:dzU1W2c1uCGeeM:http://www.laini.ru/bardak/18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24563" y="2154238"/>
            <a:ext cx="2798762" cy="2133600"/>
          </a:xfrm>
        </p:spPr>
      </p:pic>
      <p:pic>
        <p:nvPicPr>
          <p:cNvPr id="19459" name="Picture 2" descr="dog8-1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875" y="1922463"/>
            <a:ext cx="2574925" cy="324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Заголовок 6"/>
          <p:cNvSpPr>
            <a:spLocks noGrp="1"/>
          </p:cNvSpPr>
          <p:nvPr>
            <p:ph type="title" idx="4294967295"/>
          </p:nvPr>
        </p:nvSpPr>
        <p:spPr>
          <a:xfrm>
            <a:off x="457200" y="244475"/>
            <a:ext cx="8385175" cy="1162050"/>
          </a:xfrm>
        </p:spPr>
        <p:txBody>
          <a:bodyPr/>
          <a:lstStyle/>
          <a:p>
            <a:pPr eaLnBrk="1" hangingPunct="1">
              <a:defRPr/>
            </a:pPr>
            <a:r>
              <a:rPr lang="ru-RU" b="0" i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Личные вещи твоего питомца</a:t>
            </a:r>
            <a:r>
              <a:rPr lang="ru-RU" b="0" i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199" name="TextBox 10"/>
          <p:cNvSpPr txBox="1">
            <a:spLocks noChangeArrowheads="1"/>
          </p:cNvSpPr>
          <p:nvPr/>
        </p:nvSpPr>
        <p:spPr bwMode="auto">
          <a:xfrm>
            <a:off x="3089275" y="1857375"/>
            <a:ext cx="3367088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3200" b="1" i="1">
                <a:cs typeface="Times New Roman" pitchFamily="18" charset="0"/>
              </a:rPr>
              <a:t>ошейник</a:t>
            </a:r>
          </a:p>
          <a:p>
            <a:pPr eaLnBrk="1" hangingPunct="1"/>
            <a:r>
              <a:rPr lang="ru-RU" sz="3200" b="1" i="1">
                <a:cs typeface="Times New Roman" pitchFamily="18" charset="0"/>
              </a:rPr>
              <a:t>поводок</a:t>
            </a:r>
          </a:p>
          <a:p>
            <a:pPr eaLnBrk="1" hangingPunct="1"/>
            <a:r>
              <a:rPr lang="ru-RU" sz="3200" b="1" i="1">
                <a:cs typeface="Times New Roman" pitchFamily="18" charset="0"/>
              </a:rPr>
              <a:t>намордник</a:t>
            </a:r>
          </a:p>
          <a:p>
            <a:pPr eaLnBrk="1" hangingPunct="1"/>
            <a:r>
              <a:rPr lang="ru-RU" sz="3200" b="1" i="1">
                <a:cs typeface="Times New Roman" pitchFamily="18" charset="0"/>
              </a:rPr>
              <a:t>комбинезон</a:t>
            </a:r>
          </a:p>
          <a:p>
            <a:pPr eaLnBrk="1" hangingPunct="1"/>
            <a:r>
              <a:rPr lang="ru-RU" sz="3200" b="1" i="1">
                <a:cs typeface="Times New Roman" pitchFamily="18" charset="0"/>
              </a:rPr>
              <a:t>яркие  игрушки</a:t>
            </a:r>
          </a:p>
          <a:p>
            <a:pPr eaLnBrk="1" hangingPunct="1"/>
            <a:r>
              <a:rPr lang="ru-RU" sz="3200" b="1" i="1">
                <a:cs typeface="Times New Roman" pitchFamily="18" charset="0"/>
              </a:rPr>
              <a:t>коврик</a:t>
            </a:r>
          </a:p>
          <a:p>
            <a:pPr eaLnBrk="1" hangingPunct="1"/>
            <a:r>
              <a:rPr lang="ru-RU" sz="3200" b="1" i="1">
                <a:cs typeface="Times New Roman" pitchFamily="18" charset="0"/>
              </a:rPr>
              <a:t>щетка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57A027-B56F-4E4E-A8ED-D25AF6E6C4CA}" type="slidenum">
              <a:rPr lang="ru-RU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1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1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1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1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1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0" i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</a:t>
            </a:r>
            <a:r>
              <a:rPr lang="ru-RU" i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Памятники</a:t>
            </a:r>
            <a:br>
              <a:rPr lang="ru-RU" i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ru-RU" i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собакам и кошкам</a:t>
            </a:r>
          </a:p>
        </p:txBody>
      </p:sp>
      <p:pic>
        <p:nvPicPr>
          <p:cNvPr id="20483" name="Picture 8" descr="памятсобак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4775" y="4022725"/>
            <a:ext cx="2689225" cy="201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13" descr="16a3aede8a9bcf70a5ab3cf9647de51b_ful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6888" y="0"/>
            <a:ext cx="2297112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18" descr="василиса-кошка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4038" y="4014788"/>
            <a:ext cx="2363787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39" name="Rectangle 19"/>
          <p:cNvSpPr>
            <a:spLocks noChangeArrowheads="1"/>
          </p:cNvSpPr>
          <p:nvPr/>
        </p:nvSpPr>
        <p:spPr bwMode="auto">
          <a:xfrm>
            <a:off x="4592638" y="6127750"/>
            <a:ext cx="42878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Кот   </a:t>
            </a:r>
            <a:r>
              <a:rPr lang="ru-RU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Елисей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и        кошка Василиса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г. Санкт - Петербург</a:t>
            </a:r>
          </a:p>
        </p:txBody>
      </p:sp>
      <p:pic>
        <p:nvPicPr>
          <p:cNvPr id="20487" name="Picture 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08438"/>
            <a:ext cx="2154238" cy="284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8" name="Rectangle 25"/>
          <p:cNvSpPr>
            <a:spLocks noChangeArrowheads="1"/>
          </p:cNvSpPr>
          <p:nvPr/>
        </p:nvSpPr>
        <p:spPr bwMode="auto">
          <a:xfrm>
            <a:off x="2154238" y="5588000"/>
            <a:ext cx="2173287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1600"/>
              <a:t>Пёс по кличке Верный, который семь лет ждал своих хозяев на одном месте. </a:t>
            </a:r>
          </a:p>
        </p:txBody>
      </p:sp>
      <p:pic>
        <p:nvPicPr>
          <p:cNvPr id="20489" name="Picture 2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1613" y="1635125"/>
            <a:ext cx="3333750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0" name="Rectangle 27"/>
          <p:cNvSpPr>
            <a:spLocks noChangeArrowheads="1"/>
          </p:cNvSpPr>
          <p:nvPr/>
        </p:nvSpPr>
        <p:spPr bwMode="auto">
          <a:xfrm>
            <a:off x="2478088" y="3816350"/>
            <a:ext cx="15271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/>
              <a:t>   Памятник         </a:t>
            </a:r>
          </a:p>
          <a:p>
            <a:pPr algn="ctr"/>
            <a:r>
              <a:rPr lang="ru-RU"/>
              <a:t>  бездомной собаке в Москве. </a:t>
            </a:r>
          </a:p>
        </p:txBody>
      </p:sp>
      <p:pic>
        <p:nvPicPr>
          <p:cNvPr id="20491" name="Picture 2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81200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2" name="Rectangle 32"/>
          <p:cNvSpPr>
            <a:spLocks noChangeArrowheads="1"/>
          </p:cNvSpPr>
          <p:nvPr/>
        </p:nvSpPr>
        <p:spPr bwMode="auto">
          <a:xfrm>
            <a:off x="0" y="2763838"/>
            <a:ext cx="19542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/>
              <a:t>Собаке Лайке, полетевшей в космос </a:t>
            </a: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351838" y="6461125"/>
            <a:ext cx="487362" cy="260350"/>
          </a:xfrm>
        </p:spPr>
        <p:txBody>
          <a:bodyPr/>
          <a:lstStyle/>
          <a:p>
            <a:pPr>
              <a:defRPr/>
            </a:pPr>
            <a:fld id="{D1FEC071-CB67-4518-AC0A-E1AEDB187DCB}" type="slidenum">
              <a:rPr lang="ru-RU"/>
              <a:pPr>
                <a:defRPr/>
              </a:pPr>
              <a:t>18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1" y="214290"/>
            <a:ext cx="8286808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Памятники   собакам</a:t>
            </a:r>
          </a:p>
        </p:txBody>
      </p:sp>
      <p:pic>
        <p:nvPicPr>
          <p:cNvPr id="21507" name="Picture 2" descr="Картинка 1 из 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225" y="849313"/>
            <a:ext cx="2813050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Box 6"/>
          <p:cNvSpPr txBox="1">
            <a:spLocks noChangeArrowheads="1"/>
          </p:cNvSpPr>
          <p:nvPr/>
        </p:nvSpPr>
        <p:spPr bwMode="auto">
          <a:xfrm>
            <a:off x="3071813" y="1500188"/>
            <a:ext cx="59293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2400" b="1">
                <a:solidFill>
                  <a:srgbClr val="FF0000"/>
                </a:solidFill>
              </a:rPr>
              <a:t>В  Париже </a:t>
            </a:r>
            <a:r>
              <a:rPr lang="ru-RU" sz="2400" b="1">
                <a:solidFill>
                  <a:srgbClr val="7030A0"/>
                </a:solidFill>
              </a:rPr>
              <a:t>поставили памятник сербернару по кличке </a:t>
            </a:r>
            <a:r>
              <a:rPr lang="ru-RU" sz="2400" b="1">
                <a:solidFill>
                  <a:srgbClr val="FF0000"/>
                </a:solidFill>
              </a:rPr>
              <a:t>Барри,</a:t>
            </a:r>
          </a:p>
          <a:p>
            <a:pPr eaLnBrk="1" hangingPunct="1"/>
            <a:r>
              <a:rPr lang="ru-RU" sz="2400" b="1">
                <a:solidFill>
                  <a:srgbClr val="7030A0"/>
                </a:solidFill>
              </a:rPr>
              <a:t>который  в горах спас 40 человек</a:t>
            </a:r>
          </a:p>
        </p:txBody>
      </p:sp>
      <p:pic>
        <p:nvPicPr>
          <p:cNvPr id="21509" name="Picture 2" descr="23807705_matr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6938" y="2673350"/>
            <a:ext cx="3929062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Прямоугольник 8"/>
          <p:cNvSpPr>
            <a:spLocks noChangeArrowheads="1"/>
          </p:cNvSpPr>
          <p:nvPr/>
        </p:nvSpPr>
        <p:spPr bwMode="auto">
          <a:xfrm>
            <a:off x="2214563" y="5072063"/>
            <a:ext cx="65722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В  Берлине </a:t>
            </a:r>
            <a:r>
              <a:rPr lang="ru-RU" sz="2400" b="1">
                <a:solidFill>
                  <a:srgbClr val="7030A0"/>
                </a:solidFill>
              </a:rPr>
              <a:t>– памятник собаке поводырю слепых. Эти собаки выполняют неоценимую оценку людям с ограниченными возможностями.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46150" y="211138"/>
            <a:ext cx="7772400" cy="1736725"/>
          </a:xfrm>
        </p:spPr>
        <p:txBody>
          <a:bodyPr/>
          <a:lstStyle/>
          <a:p>
            <a:pPr eaLnBrk="1" hangingPunct="1">
              <a:tabLst>
                <a:tab pos="447675" algn="l"/>
              </a:tabLst>
              <a:defRPr/>
            </a:pPr>
            <a:r>
              <a:rPr lang="ru-RU" sz="36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</a:t>
            </a:r>
            <a:r>
              <a:rPr lang="ru-RU" sz="4800" i="1" dirty="0" smtClean="0">
                <a:solidFill>
                  <a:srgbClr val="CC3300"/>
                </a:solidFill>
                <a:effectLst/>
                <a:latin typeface="Times New Roman" pitchFamily="18" charset="0"/>
              </a:rPr>
              <a:t>Минутка календаря</a:t>
            </a:r>
            <a:r>
              <a:rPr lang="ru-RU" sz="4800" b="0" i="1" dirty="0" smtClean="0">
                <a:solidFill>
                  <a:srgbClr val="CC3300"/>
                </a:solidFill>
                <a:effectLst/>
                <a:latin typeface="Times New Roman" pitchFamily="18" charset="0"/>
              </a:rPr>
              <a:t/>
            </a:r>
            <a:br>
              <a:rPr lang="ru-RU" sz="4800" b="0" i="1" dirty="0" smtClean="0">
                <a:solidFill>
                  <a:srgbClr val="CC3300"/>
                </a:solidFill>
                <a:effectLst/>
                <a:latin typeface="Times New Roman" pitchFamily="18" charset="0"/>
              </a:rPr>
            </a:br>
            <a:r>
              <a:rPr lang="ru-RU" sz="4800" b="0" i="1" dirty="0" smtClean="0">
                <a:solidFill>
                  <a:srgbClr val="CC3300"/>
                </a:solidFill>
                <a:effectLst/>
                <a:latin typeface="Times New Roman" pitchFamily="18" charset="0"/>
              </a:rPr>
              <a:t>         </a:t>
            </a:r>
            <a:r>
              <a:rPr lang="ru-RU" sz="3600" b="0" i="1" dirty="0" smtClean="0">
                <a:latin typeface="Times New Roman" pitchFamily="18" charset="0"/>
              </a:rPr>
              <a:t>Сегодня  -  вторник,</a:t>
            </a:r>
            <a:br>
              <a:rPr lang="ru-RU" sz="3600" b="0" i="1" dirty="0" smtClean="0">
                <a:latin typeface="Times New Roman" pitchFamily="18" charset="0"/>
              </a:rPr>
            </a:br>
            <a:r>
              <a:rPr lang="ru-RU" sz="4800" i="1" dirty="0" smtClean="0"/>
              <a:t>     </a:t>
            </a:r>
            <a:r>
              <a:rPr lang="ru-RU" sz="3600" b="0" dirty="0" smtClean="0">
                <a:latin typeface="Times New Roman" pitchFamily="18" charset="0"/>
              </a:rPr>
              <a:t>           </a:t>
            </a:r>
            <a:r>
              <a:rPr lang="ru-RU" sz="4800" b="0" u="sng" dirty="0" smtClean="0">
                <a:latin typeface="Times New Roman" pitchFamily="18" charset="0"/>
              </a:rPr>
              <a:t>20  ноября </a:t>
            </a:r>
            <a:r>
              <a:rPr lang="ru-RU" sz="3600" b="0" dirty="0" smtClean="0">
                <a:latin typeface="Times New Roman" pitchFamily="18" charset="0"/>
              </a:rPr>
              <a:t>.</a:t>
            </a:r>
            <a:r>
              <a:rPr lang="ru-RU" sz="3600" b="0" dirty="0" smtClean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/>
            </a:r>
            <a:br>
              <a:rPr lang="ru-RU" sz="3600" b="0" dirty="0" smtClean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endParaRPr lang="ru-RU" sz="3600" b="0" dirty="0" smtClean="0">
              <a:solidFill>
                <a:srgbClr val="3399FF"/>
              </a:solidFill>
              <a:effectLst/>
              <a:latin typeface="Times New Roma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96963" y="4025900"/>
            <a:ext cx="6781800" cy="1841500"/>
          </a:xfrm>
        </p:spPr>
        <p:txBody>
          <a:bodyPr/>
          <a:lstStyle/>
          <a:p>
            <a:pPr eaLnBrk="1" hangingPunct="1">
              <a:defRPr/>
            </a:pPr>
            <a:r>
              <a:rPr lang="ru-RU" i="1" dirty="0" smtClean="0"/>
              <a:t>        </a:t>
            </a:r>
            <a:r>
              <a:rPr lang="ru-RU" sz="3600" i="1" dirty="0" smtClean="0">
                <a:solidFill>
                  <a:schemeClr val="accent3">
                    <a:lumMod val="10000"/>
                  </a:schemeClr>
                </a:solidFill>
                <a:effectLst/>
                <a:latin typeface="Times New Roman" pitchFamily="18" charset="0"/>
              </a:rPr>
              <a:t>Какая сегодня погода?</a:t>
            </a:r>
          </a:p>
        </p:txBody>
      </p:sp>
      <p:pic>
        <p:nvPicPr>
          <p:cNvPr id="4100" name="Picture 4" descr="jсолнц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5913" y="5219700"/>
            <a:ext cx="1147762" cy="114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6" descr="jдожд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9475" y="5213350"/>
            <a:ext cx="1147763" cy="114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7" descr="снег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2375" y="2487613"/>
            <a:ext cx="1147763" cy="114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10" descr="jпеременная облачность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8200" y="5195888"/>
            <a:ext cx="1147763" cy="114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11" descr="туча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013" y="3990975"/>
            <a:ext cx="1147762" cy="114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19" descr="идет снег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38" y="966788"/>
            <a:ext cx="1328737" cy="132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20" descr="термометр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8138" y="2576513"/>
            <a:ext cx="1039812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23" descr="вьюга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2900" y="2667000"/>
            <a:ext cx="1039813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Picture 25" descr="ветер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2375" y="1046163"/>
            <a:ext cx="1039813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9" name="Picture 27" descr="снег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9813" y="3843338"/>
            <a:ext cx="1216025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ADB283-8494-4D0D-B998-EC2BDCB750B7}" type="slidenum">
              <a:rPr lang="ru-RU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1" y="214290"/>
            <a:ext cx="8286808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Памятник  собаке</a:t>
            </a:r>
          </a:p>
        </p:txBody>
      </p:sp>
      <p:sp>
        <p:nvSpPr>
          <p:cNvPr id="22531" name="TextBox 5"/>
          <p:cNvSpPr txBox="1">
            <a:spLocks noChangeArrowheads="1"/>
          </p:cNvSpPr>
          <p:nvPr/>
        </p:nvSpPr>
        <p:spPr bwMode="auto">
          <a:xfrm>
            <a:off x="4246563" y="1571625"/>
            <a:ext cx="4652962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2400" b="1">
                <a:solidFill>
                  <a:srgbClr val="FF0000"/>
                </a:solidFill>
              </a:rPr>
              <a:t>Бобби-</a:t>
            </a:r>
            <a:r>
              <a:rPr lang="ru-RU" sz="2400" b="1">
                <a:solidFill>
                  <a:srgbClr val="7030A0"/>
                </a:solidFill>
              </a:rPr>
              <a:t> символ преданности. Этот монумент установили в </a:t>
            </a:r>
            <a:r>
              <a:rPr lang="ru-RU" sz="2400" b="1">
                <a:solidFill>
                  <a:srgbClr val="FF0000"/>
                </a:solidFill>
              </a:rPr>
              <a:t>Шотландии</a:t>
            </a:r>
            <a:r>
              <a:rPr lang="ru-RU" sz="2400" b="1">
                <a:solidFill>
                  <a:srgbClr val="7030A0"/>
                </a:solidFill>
              </a:rPr>
              <a:t>, на одном из кладбищ. И это очень печальная история о преданности своему хозяину.</a:t>
            </a:r>
          </a:p>
          <a:p>
            <a:pPr eaLnBrk="1" hangingPunct="1"/>
            <a:r>
              <a:rPr lang="ru-RU" sz="2400" b="1">
                <a:solidFill>
                  <a:srgbClr val="7030A0"/>
                </a:solidFill>
              </a:rPr>
              <a:t>Молодой лохматый скайтерьер Бобби не смог перенести смерти своего хозяина. И в течение 14 лет приходил и ночевал у его могилы. </a:t>
            </a:r>
          </a:p>
        </p:txBody>
      </p:sp>
      <p:pic>
        <p:nvPicPr>
          <p:cNvPr id="22532" name="Picture 6" descr="Памятник Скайтерьеру Бобб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025" y="1214438"/>
            <a:ext cx="3898900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2" descr="http://fantasyflash.ru/anime/dog/image/dog3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8950" y="2274888"/>
            <a:ext cx="1462088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11" descr="dog5-8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4838" y="1319213"/>
            <a:ext cx="1944687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4" descr="http://fantasyflash.ru/anime/dog/image/dog79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4650" y="3898900"/>
            <a:ext cx="214312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Рисунок 9" descr="собака5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558" y="5242560"/>
            <a:ext cx="1661881" cy="13678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58" name="TextBox 7"/>
          <p:cNvSpPr txBox="1">
            <a:spLocks noChangeArrowheads="1"/>
          </p:cNvSpPr>
          <p:nvPr/>
        </p:nvSpPr>
        <p:spPr bwMode="auto">
          <a:xfrm>
            <a:off x="0" y="500063"/>
            <a:ext cx="9144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3600" b="1" i="1">
                <a:solidFill>
                  <a:srgbClr val="FF0000"/>
                </a:solidFill>
                <a:cs typeface="Times New Roman" pitchFamily="18" charset="0"/>
              </a:rPr>
              <a:t>Как  ухаживать за четвероногим другом?</a:t>
            </a:r>
          </a:p>
        </p:txBody>
      </p:sp>
      <p:sp>
        <p:nvSpPr>
          <p:cNvPr id="23559" name="TextBox 10"/>
          <p:cNvSpPr txBox="1">
            <a:spLocks noChangeArrowheads="1"/>
          </p:cNvSpPr>
          <p:nvPr/>
        </p:nvSpPr>
        <p:spPr bwMode="auto">
          <a:xfrm>
            <a:off x="336550" y="1836738"/>
            <a:ext cx="6143625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3600" i="1"/>
              <a:t>Четвероногие друзья!</a:t>
            </a:r>
          </a:p>
          <a:p>
            <a:pPr eaLnBrk="1" hangingPunct="1"/>
            <a:r>
              <a:rPr lang="ru-RU" sz="3600" i="1"/>
              <a:t>Их не любить никак нельзя.</a:t>
            </a:r>
          </a:p>
          <a:p>
            <a:pPr eaLnBrk="1" hangingPunct="1"/>
            <a:r>
              <a:rPr lang="ru-RU" sz="3600" i="1"/>
              <a:t>Они помощники в труде – </a:t>
            </a:r>
          </a:p>
          <a:p>
            <a:pPr eaLnBrk="1" hangingPunct="1"/>
            <a:r>
              <a:rPr lang="ru-RU" sz="3600" i="1"/>
              <a:t>Надёжные, примерные,</a:t>
            </a:r>
          </a:p>
          <a:p>
            <a:pPr eaLnBrk="1" hangingPunct="1"/>
            <a:r>
              <a:rPr lang="ru-RU" sz="3600" i="1"/>
              <a:t>Они и выручат в беде, </a:t>
            </a:r>
          </a:p>
          <a:p>
            <a:pPr eaLnBrk="1" hangingPunct="1"/>
            <a:r>
              <a:rPr lang="ru-RU" sz="3600" i="1"/>
              <a:t>И в дружбе очень верные.</a:t>
            </a:r>
          </a:p>
          <a:p>
            <a:pPr eaLnBrk="1" hangingPunct="1"/>
            <a:endParaRPr lang="ru-RU" sz="3600" i="1">
              <a:cs typeface="Times New Roman" pitchFamily="18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FD4FE5-1646-46B4-806D-4CDFCB8B6D77}" type="slidenum">
              <a:rPr lang="ru-RU"/>
              <a:pPr>
                <a:defRPr/>
              </a:pPr>
              <a:t>21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Мои документы\image05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8463" y="1436688"/>
            <a:ext cx="9007475" cy="4700587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i="1" dirty="0" smtClean="0">
                <a:solidFill>
                  <a:srgbClr val="FF0000"/>
                </a:solidFill>
              </a:rPr>
              <a:t>    Спасибо  за  работу!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B98FC4-DFE2-4BE7-B158-58C3764707DE}" type="slidenum">
              <a:rPr lang="ru-RU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73075" y="339725"/>
            <a:ext cx="8281988" cy="90011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smtClean="0"/>
              <a:t>Используемые ресурсы:</a:t>
            </a:r>
          </a:p>
        </p:txBody>
      </p:sp>
      <p:sp>
        <p:nvSpPr>
          <p:cNvPr id="9216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76275" y="1522413"/>
            <a:ext cx="8169275" cy="45735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b="1" smtClean="0"/>
              <a:t>Мастерская ВиЭкс-М 2007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smtClean="0"/>
              <a:t>http://www.it-n.ru/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smtClean="0"/>
              <a:t>Иванов И.Д. Породы собак.- Учебное пособие по собаководству.- М:Просвещение, 1988.- 123 с.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smtClean="0"/>
              <a:t>Кравченко П.Т. Как правильно кормить собак?- Советы любителям собак.- Самара, 1999.-317 с.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smtClean="0"/>
              <a:t>Примаков Р.Н.  О братьях наших меньших  Стихи детям.-М.: Детская литература, 1999.—43  с.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smtClean="0"/>
              <a:t> А. де С.- Экзюпери. Маленький принц.- М.:Издательство «Детская литература», 1980.-45 с.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smtClean="0"/>
              <a:t>http://cc.msnscache.com/cache.aspx?q=2842440527327&amp;lang=en-US&amp;mkt=en-US&amp;FORM=CVRE</a:t>
            </a:r>
            <a:endParaRPr lang="en-US" sz="2000" b="1" smtClean="0">
              <a:hlinkClick r:id="rId2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b="1" smtClean="0">
                <a:hlinkClick r:id="rId2"/>
              </a:rPr>
              <a:t>http</a:t>
            </a:r>
            <a:r>
              <a:rPr lang="ru-RU" sz="2400" b="1" smtClean="0">
                <a:hlinkClick r:id="rId2"/>
              </a:rPr>
              <a:t>://</a:t>
            </a:r>
            <a:r>
              <a:rPr lang="en-US" sz="2400" b="1" smtClean="0">
                <a:hlinkClick r:id="rId2"/>
              </a:rPr>
              <a:t>ispets</a:t>
            </a:r>
            <a:r>
              <a:rPr lang="ru-RU" sz="2400" b="1" smtClean="0">
                <a:hlinkClick r:id="rId2"/>
              </a:rPr>
              <a:t>.</a:t>
            </a:r>
            <a:r>
              <a:rPr lang="en-US" sz="2400" b="1" smtClean="0">
                <a:hlinkClick r:id="rId2"/>
              </a:rPr>
              <a:t>ru</a:t>
            </a:r>
            <a:r>
              <a:rPr lang="ru-RU" sz="2400" b="1" smtClean="0">
                <a:hlinkClick r:id="rId2"/>
              </a:rPr>
              <a:t>/</a:t>
            </a:r>
            <a:r>
              <a:rPr lang="en-US" sz="2400" b="1" smtClean="0">
                <a:hlinkClick r:id="rId2"/>
              </a:rPr>
              <a:t>art</a:t>
            </a:r>
            <a:r>
              <a:rPr lang="ru-RU" sz="2400" b="1" smtClean="0">
                <a:hlinkClick r:id="rId2"/>
              </a:rPr>
              <a:t>/</a:t>
            </a:r>
            <a:r>
              <a:rPr lang="en-US" sz="2400" b="1" smtClean="0">
                <a:hlinkClick r:id="rId2"/>
              </a:rPr>
              <a:t>photo</a:t>
            </a:r>
            <a:r>
              <a:rPr lang="ru-RU" sz="2400" b="1" smtClean="0">
                <a:hlinkClick r:id="rId2"/>
              </a:rPr>
              <a:t>_</a:t>
            </a:r>
            <a:r>
              <a:rPr lang="en-US" sz="2400" b="1" smtClean="0">
                <a:hlinkClick r:id="rId2"/>
              </a:rPr>
              <a:t>dogs</a:t>
            </a:r>
            <a:r>
              <a:rPr lang="ru-RU" sz="2400" b="1" smtClean="0">
                <a:hlinkClick r:id="rId2"/>
              </a:rPr>
              <a:t>/</a:t>
            </a:r>
            <a:r>
              <a:rPr lang="en-US" sz="2400" b="1" smtClean="0">
                <a:hlinkClick r:id="rId2"/>
              </a:rPr>
              <a:t>photo</a:t>
            </a:r>
            <a:r>
              <a:rPr lang="ru-RU" sz="2400" b="1" smtClean="0">
                <a:hlinkClick r:id="rId2"/>
              </a:rPr>
              <a:t>09</a:t>
            </a:r>
            <a:endParaRPr lang="en-US" sz="2400" b="1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b="1" smtClean="0"/>
              <a:t>http</a:t>
            </a:r>
            <a:r>
              <a:rPr lang="ru-RU" sz="2000" b="1" smtClean="0"/>
              <a:t>://</a:t>
            </a:r>
            <a:r>
              <a:rPr lang="en-US" sz="2000" b="1" smtClean="0"/>
              <a:t>www</a:t>
            </a:r>
            <a:r>
              <a:rPr lang="ru-RU" sz="2000" b="1" smtClean="0"/>
              <a:t>.</a:t>
            </a:r>
            <a:r>
              <a:rPr lang="en-US" sz="2000" b="1" smtClean="0"/>
              <a:t>zooclub</a:t>
            </a:r>
            <a:r>
              <a:rPr lang="ru-RU" sz="2000" b="1" smtClean="0"/>
              <a:t>.</a:t>
            </a:r>
            <a:r>
              <a:rPr lang="en-US" sz="2000" b="1" smtClean="0"/>
              <a:t>ru</a:t>
            </a:r>
            <a:r>
              <a:rPr lang="ru-RU" sz="2000" b="1" smtClean="0"/>
              <a:t>/</a:t>
            </a:r>
            <a:r>
              <a:rPr lang="en-US" sz="2000" b="1" smtClean="0"/>
              <a:t>dogs</a:t>
            </a:r>
            <a:r>
              <a:rPr lang="ru-RU" sz="2000" b="1" smtClean="0"/>
              <a:t>/</a:t>
            </a:r>
            <a:r>
              <a:rPr lang="en-US" sz="2000" b="1" smtClean="0"/>
              <a:t>porod</a:t>
            </a:r>
            <a:r>
              <a:rPr lang="ru-RU" sz="2000" b="1" smtClean="0"/>
              <a:t>/928.</a:t>
            </a:r>
            <a:r>
              <a:rPr lang="en-US" sz="2000" b="1" smtClean="0"/>
              <a:t>shtml</a:t>
            </a:r>
            <a:endParaRPr lang="ru-RU" sz="2000" b="1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FAF53B-D3B2-4819-8F74-23B41A8F5AD2}" type="slidenum">
              <a:rPr lang="ru-RU"/>
              <a:pPr>
                <a:defRPr/>
              </a:pPr>
              <a:t>23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гусь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7663" y="4694238"/>
            <a:ext cx="1838325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7" descr="лошадь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5863" y="385763"/>
            <a:ext cx="2513012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9" descr="кощки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4600" y="274638"/>
            <a:ext cx="2006600" cy="199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12" descr="волк_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9250" y="2509838"/>
            <a:ext cx="203835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24" descr="поросята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100" y="2289175"/>
            <a:ext cx="2009775" cy="200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17" descr="image01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650" y="342900"/>
            <a:ext cx="2649538" cy="177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EEC8C3-38C6-4366-A37F-09A0A293605A}" type="slidenum">
              <a:rPr lang="ru-RU"/>
              <a:pPr>
                <a:defRPr/>
              </a:pPr>
              <a:t>3</a:t>
            </a:fld>
            <a:endParaRPr lang="ru-RU"/>
          </a:p>
        </p:txBody>
      </p:sp>
      <p:pic>
        <p:nvPicPr>
          <p:cNvPr id="5129" name="Picture 32" descr="C:\Users\Инга\Documents\Новая папка\Turtle-at-zoo_(41)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938" y="4522788"/>
            <a:ext cx="2693987" cy="205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33" descr="C:\Users\Инга\Documents\Новая папка\u10_1851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9600" y="2438400"/>
            <a:ext cx="3071813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34" descr="C:\Users\Инга\Documents\Новая папка\1950986_w640_h640_popugai_volnistye_2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6325" y="4652963"/>
            <a:ext cx="2724150" cy="195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400" y="0"/>
            <a:ext cx="3921125" cy="39020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5400" i="1" dirty="0" smtClean="0">
                <a:solidFill>
                  <a:srgbClr val="CC3300"/>
                </a:solidFill>
              </a:rPr>
              <a:t>Про   кошек </a:t>
            </a:r>
            <a:br>
              <a:rPr lang="ru-RU" sz="5400" i="1" dirty="0" smtClean="0">
                <a:solidFill>
                  <a:srgbClr val="CC3300"/>
                </a:solidFill>
              </a:rPr>
            </a:br>
            <a:r>
              <a:rPr lang="ru-RU" sz="5400" i="1" dirty="0" smtClean="0">
                <a:solidFill>
                  <a:srgbClr val="CC3300"/>
                </a:solidFill>
              </a:rPr>
              <a:t>  и  собак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759200" y="487363"/>
            <a:ext cx="738188" cy="223837"/>
          </a:xfrm>
        </p:spPr>
        <p:txBody>
          <a:bodyPr/>
          <a:lstStyle/>
          <a:p>
            <a:pPr eaLnBrk="1" hangingPunct="1">
              <a:defRPr/>
            </a:pPr>
            <a:endParaRPr lang="ru-RU" sz="3600" dirty="0" smtClean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3003D8-8297-4315-B268-B1AF2FAEC91C}" type="slidenum">
              <a:rPr lang="ru-RU"/>
              <a:pPr>
                <a:defRPr/>
              </a:pPr>
              <a:t>4</a:t>
            </a:fld>
            <a:endParaRPr lang="ru-RU"/>
          </a:p>
        </p:txBody>
      </p:sp>
      <p:pic>
        <p:nvPicPr>
          <p:cNvPr id="6150" name="Picture 4" descr="04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8163" y="3529013"/>
            <a:ext cx="4040187" cy="30305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6" descr="02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46625" y="441325"/>
            <a:ext cx="4041775" cy="30305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анимашки кошки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51475" y="5192713"/>
            <a:ext cx="1335088" cy="1130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http://fantasyflash.ru/anime/dog/image/dog33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2150" y="4124325"/>
            <a:ext cx="1260475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0" descr="http://tbn0.google.com/images?q=tbn:e9MbvKdF_LA4mM:http://img205.imageshack.us/img205/6566/s3600164xz0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188" y="5181600"/>
            <a:ext cx="1897062" cy="14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Рисунок 14" descr="с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7888" y="3373438"/>
            <a:ext cx="1265237" cy="167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18" descr="http://tbn0.google.com/images?q=tbn:D_SuHhV5-yxMvM:http://www.stroka.info/files/Userpic/1169921798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413" y="1751013"/>
            <a:ext cx="2044700" cy="1541462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1" descr="D:\Мои документы\Мои рисунки\Рисунки\Животные\Коккер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46863" y="5275263"/>
            <a:ext cx="1822450" cy="1166812"/>
          </a:xfrm>
        </p:spPr>
      </p:pic>
      <p:pic>
        <p:nvPicPr>
          <p:cNvPr id="7174" name="Picture 22" descr="http://tbn0.google.com/images?q=tbn:j5qSHd9KrPZtOM:http://www.amur-potomki.ru/Fotki/Vesta/Vesta.jpg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8400" y="3402013"/>
            <a:ext cx="1685925" cy="162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TextBox 15"/>
          <p:cNvSpPr txBox="1">
            <a:spLocks noChangeArrowheads="1"/>
          </p:cNvSpPr>
          <p:nvPr/>
        </p:nvSpPr>
        <p:spPr bwMode="auto">
          <a:xfrm>
            <a:off x="2286000" y="285750"/>
            <a:ext cx="54292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000" b="1" i="1">
                <a:solidFill>
                  <a:srgbClr val="CC3300"/>
                </a:solidFill>
                <a:cs typeface="Times New Roman" pitchFamily="18" charset="0"/>
              </a:rPr>
              <a:t>В мире известно около</a:t>
            </a:r>
          </a:p>
        </p:txBody>
      </p:sp>
      <p:sp>
        <p:nvSpPr>
          <p:cNvPr id="7176" name="TextBox 21"/>
          <p:cNvSpPr txBox="1">
            <a:spLocks noChangeArrowheads="1"/>
          </p:cNvSpPr>
          <p:nvPr/>
        </p:nvSpPr>
        <p:spPr bwMode="auto">
          <a:xfrm>
            <a:off x="285750" y="1071563"/>
            <a:ext cx="45005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3200" b="1" i="1">
                <a:solidFill>
                  <a:srgbClr val="990000"/>
                </a:solidFill>
                <a:cs typeface="Times New Roman" pitchFamily="18" charset="0"/>
              </a:rPr>
              <a:t>60 разных пород кошек</a:t>
            </a:r>
          </a:p>
        </p:txBody>
      </p:sp>
      <p:sp>
        <p:nvSpPr>
          <p:cNvPr id="7177" name="TextBox 24"/>
          <p:cNvSpPr txBox="1">
            <a:spLocks noChangeArrowheads="1"/>
          </p:cNvSpPr>
          <p:nvPr/>
        </p:nvSpPr>
        <p:spPr bwMode="auto">
          <a:xfrm>
            <a:off x="5000625" y="1071563"/>
            <a:ext cx="37147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3200" b="1" i="1">
                <a:solidFill>
                  <a:srgbClr val="990000"/>
                </a:solidFill>
                <a:cs typeface="Times New Roman" pitchFamily="18" charset="0"/>
              </a:rPr>
              <a:t>450  пород собак</a:t>
            </a:r>
          </a:p>
        </p:txBody>
      </p:sp>
      <p:pic>
        <p:nvPicPr>
          <p:cNvPr id="7178" name="Picture 13" descr="кощки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6363" y="1773238"/>
            <a:ext cx="1477962" cy="1477962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9" name="Picture 17" descr="кошки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8725" y="3411538"/>
            <a:ext cx="1647825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0" name="Picture 19" descr="кот с собакой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7900" y="5275263"/>
            <a:ext cx="2049463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3" descr="animal_017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3275" y="1676400"/>
            <a:ext cx="1400175" cy="1533525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</p:spPr>
      </p:pic>
      <p:pic>
        <p:nvPicPr>
          <p:cNvPr id="7182" name="Picture 22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6163" y="1733550"/>
            <a:ext cx="1995487" cy="151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3" name="Picture 23" descr="грустная кошка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563" y="3417888"/>
            <a:ext cx="2081212" cy="166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Номер слайда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5107F3-5E34-4E1C-92CB-4B2190A19D01}" type="slidenum">
              <a:rPr lang="ru-RU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35050"/>
          </a:xfrm>
        </p:spPr>
        <p:txBody>
          <a:bodyPr/>
          <a:lstStyle/>
          <a:p>
            <a:pPr eaLnBrk="1" hangingPunct="1">
              <a:defRPr/>
            </a:pPr>
            <a:r>
              <a:rPr lang="ru-RU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</a:t>
            </a:r>
            <a:r>
              <a:rPr lang="ru-RU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Наши питомцы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47AFA-D751-44BB-89D3-67453EC31242}" type="slidenum">
              <a:rPr lang="ru-RU"/>
              <a:pPr>
                <a:defRPr/>
              </a:pPr>
              <a:t>6</a:t>
            </a:fld>
            <a:endParaRPr lang="ru-RU"/>
          </a:p>
        </p:txBody>
      </p:sp>
      <p:pic>
        <p:nvPicPr>
          <p:cNvPr id="8196" name="Picture 11" descr="E:\УРОК по ДОМАШНИМ ЖИВОТНЫМ\Горбунов\S600183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3525" y="1816100"/>
            <a:ext cx="2668588" cy="35480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12" descr="E:\УРОК по ДОМАШНИМ ЖИВОТНЫМ\Зверев\Сэм\DSC0078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19838" y="1685925"/>
            <a:ext cx="2560637" cy="3860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Рисунок 16" descr="DSCN0260"/>
          <p:cNvPicPr>
            <a:picLocks noGrp="1" noChangeAspect="1"/>
          </p:cNvPicPr>
          <p:nvPr isPhoto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6725" y="1239838"/>
            <a:ext cx="3238500" cy="242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2" descr="C:\Users\Администратор\Desktop\Новая папка (3)\IMG_482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13" y="3921125"/>
            <a:ext cx="3146425" cy="232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25095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0" i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Словарь</a:t>
            </a:r>
            <a:br>
              <a:rPr lang="ru-RU" sz="3600" b="0" i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600" b="0" i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«кошачьего языка»</a:t>
            </a:r>
          </a:p>
        </p:txBody>
      </p:sp>
      <p:sp>
        <p:nvSpPr>
          <p:cNvPr id="5325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63525" y="1970088"/>
            <a:ext cx="8197850" cy="4532312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err="1" smtClean="0">
                <a:solidFill>
                  <a:srgbClr val="002060"/>
                </a:solidFill>
              </a:rPr>
              <a:t>Потирание</a:t>
            </a:r>
            <a:r>
              <a:rPr lang="ru-RU" sz="2800" b="1" dirty="0" smtClean="0">
                <a:solidFill>
                  <a:srgbClr val="002060"/>
                </a:solidFill>
              </a:rPr>
              <a:t> головой о человека </a:t>
            </a:r>
            <a:r>
              <a:rPr lang="ru-RU" sz="2800" dirty="0" smtClean="0"/>
              <a:t>–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i="1" dirty="0" smtClean="0"/>
              <a:t>   любовь, преданность, жажда ласки.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Уши поставлены вертикал</a:t>
            </a:r>
            <a:r>
              <a:rPr lang="ru-RU" sz="2800" dirty="0" smtClean="0"/>
              <a:t>ь</a:t>
            </a:r>
            <a:r>
              <a:rPr lang="ru-RU" sz="2800" b="1" dirty="0" smtClean="0">
                <a:solidFill>
                  <a:srgbClr val="002060"/>
                </a:solidFill>
              </a:rPr>
              <a:t>но</a:t>
            </a:r>
            <a:r>
              <a:rPr lang="ru-RU" sz="2800" dirty="0" smtClean="0"/>
              <a:t> – </a:t>
            </a:r>
            <a:r>
              <a:rPr lang="ru-RU" sz="2800" i="1" dirty="0" smtClean="0"/>
              <a:t>любопытство.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Уши прижаты к голове</a:t>
            </a:r>
            <a:r>
              <a:rPr lang="ru-RU" sz="2800" dirty="0" smtClean="0"/>
              <a:t> – </a:t>
            </a:r>
            <a:r>
              <a:rPr lang="ru-RU" sz="2800" i="1" dirty="0" smtClean="0"/>
              <a:t>подготовка  к нападению.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Мурлыканье </a:t>
            </a:r>
            <a:r>
              <a:rPr lang="ru-RU" sz="2800" dirty="0" smtClean="0"/>
              <a:t>– </a:t>
            </a:r>
            <a:r>
              <a:rPr lang="ru-RU" sz="2800" i="1" dirty="0" smtClean="0"/>
              <a:t>спокойствие.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Мяуканье </a:t>
            </a:r>
            <a:r>
              <a:rPr lang="ru-RU" sz="2800" dirty="0" smtClean="0"/>
              <a:t>– </a:t>
            </a:r>
            <a:r>
              <a:rPr lang="ru-RU" sz="2800" i="1" dirty="0" smtClean="0"/>
              <a:t>приветствие, просьба.</a:t>
            </a:r>
          </a:p>
        </p:txBody>
      </p:sp>
      <p:pic>
        <p:nvPicPr>
          <p:cNvPr id="22530" name="Picture 2" descr="анимашки кошки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42188" y="4737100"/>
            <a:ext cx="1271587" cy="1076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21" name="Picture 5" descr="d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4788" y="0"/>
            <a:ext cx="2589212" cy="215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3E84B-7C2D-4489-A72F-4545676E4E19}" type="slidenum">
              <a:rPr lang="ru-RU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3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3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3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0243" name="Picture 9" descr="3669796866_d81a3645e3_b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7238" y="319088"/>
            <a:ext cx="3327400" cy="31384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F8610B-AEE7-430A-97C5-56DF44B988E2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10245" name="Picture 2" descr="D:\КАРТИНКИ\ЖИВОТНЫЕ\009_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91038" y="312738"/>
            <a:ext cx="4124325" cy="30940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3" descr="D:\КАРТИНКИ\ЖИВОТНЫЕ\Lucy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7925" y="3616325"/>
            <a:ext cx="4851400" cy="32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 descr="Картинка 34 из 350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2236788"/>
            <a:ext cx="3330575" cy="266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 descr="Картинка 14 из 23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1813" y="1154113"/>
            <a:ext cx="3143250" cy="260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 descr="Картинка 51 из 358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1625" y="3817938"/>
            <a:ext cx="1797050" cy="279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1840" y="571481"/>
            <a:ext cx="701040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СЛУЖЕБНЫЕ  СОБАКИ</a:t>
            </a:r>
          </a:p>
        </p:txBody>
      </p:sp>
      <p:sp>
        <p:nvSpPr>
          <p:cNvPr id="11270" name="TextBox 5"/>
          <p:cNvSpPr txBox="1">
            <a:spLocks noChangeArrowheads="1"/>
          </p:cNvSpPr>
          <p:nvPr/>
        </p:nvSpPr>
        <p:spPr bwMode="auto">
          <a:xfrm>
            <a:off x="857250" y="5286375"/>
            <a:ext cx="10366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/>
              <a:t>овчарка</a:t>
            </a:r>
          </a:p>
        </p:txBody>
      </p:sp>
      <p:sp>
        <p:nvSpPr>
          <p:cNvPr id="11271" name="TextBox 6"/>
          <p:cNvSpPr txBox="1">
            <a:spLocks noChangeArrowheads="1"/>
          </p:cNvSpPr>
          <p:nvPr/>
        </p:nvSpPr>
        <p:spPr bwMode="auto">
          <a:xfrm>
            <a:off x="6143625" y="6000750"/>
            <a:ext cx="809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/>
              <a:t>колли</a:t>
            </a:r>
          </a:p>
        </p:txBody>
      </p:sp>
      <p:sp>
        <p:nvSpPr>
          <p:cNvPr id="11272" name="TextBox 7"/>
          <p:cNvSpPr txBox="1">
            <a:spLocks noChangeArrowheads="1"/>
          </p:cNvSpPr>
          <p:nvPr/>
        </p:nvSpPr>
        <p:spPr bwMode="auto">
          <a:xfrm>
            <a:off x="6572250" y="4143375"/>
            <a:ext cx="809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/>
              <a:t>лайка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8">
      <a:dk1>
        <a:srgbClr val="000000"/>
      </a:dk1>
      <a:lt1>
        <a:srgbClr val="EAEAEA"/>
      </a:lt1>
      <a:dk2>
        <a:srgbClr val="000000"/>
      </a:dk2>
      <a:lt2>
        <a:srgbClr val="C1C2CB"/>
      </a:lt2>
      <a:accent1>
        <a:srgbClr val="F1F1F7"/>
      </a:accent1>
      <a:accent2>
        <a:srgbClr val="8C8CB4"/>
      </a:accent2>
      <a:accent3>
        <a:srgbClr val="F3F3F3"/>
      </a:accent3>
      <a:accent4>
        <a:srgbClr val="000000"/>
      </a:accent4>
      <a:accent5>
        <a:srgbClr val="F7F7FA"/>
      </a:accent5>
      <a:accent6>
        <a:srgbClr val="7E7EA3"/>
      </a:accent6>
      <a:hlink>
        <a:srgbClr val="A3FFFF"/>
      </a:hlink>
      <a:folHlink>
        <a:srgbClr val="9E99FF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2202</TotalTime>
  <Words>409</Words>
  <Application>Microsoft Office PowerPoint</Application>
  <PresentationFormat>Экран (4:3)</PresentationFormat>
  <Paragraphs>119</Paragraphs>
  <Slides>23</Slides>
  <Notes>2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Times New Roman</vt:lpstr>
      <vt:lpstr>Arial</vt:lpstr>
      <vt:lpstr>Arial Black</vt:lpstr>
      <vt:lpstr>Wingdings</vt:lpstr>
      <vt:lpstr>Трава</vt:lpstr>
      <vt:lpstr>   Окружающий   мир</vt:lpstr>
      <vt:lpstr>     Минутка календаря          Сегодня  -  вторник,                 20  ноября . </vt:lpstr>
      <vt:lpstr>Презентация PowerPoint</vt:lpstr>
      <vt:lpstr>Про   кошек    и  собак</vt:lpstr>
      <vt:lpstr>Презентация PowerPoint</vt:lpstr>
      <vt:lpstr>          Наши питомцы</vt:lpstr>
      <vt:lpstr>         Словарь  «кошачьего языка»</vt:lpstr>
      <vt:lpstr>Презентация PowerPoint</vt:lpstr>
      <vt:lpstr>Презентация PowerPoint</vt:lpstr>
      <vt:lpstr>Презентация PowerPoint</vt:lpstr>
      <vt:lpstr>Презентация PowerPoint</vt:lpstr>
      <vt:lpstr>    Мой любимец</vt:lpstr>
      <vt:lpstr>Презентация PowerPoint</vt:lpstr>
      <vt:lpstr>Презентация PowerPoint</vt:lpstr>
      <vt:lpstr>Презентация PowerPoint</vt:lpstr>
      <vt:lpstr>Презентация PowerPoint</vt:lpstr>
      <vt:lpstr>Личные вещи твоего питомца.</vt:lpstr>
      <vt:lpstr>             Памятники            собакам и кошкам</vt:lpstr>
      <vt:lpstr>Презентация PowerPoint</vt:lpstr>
      <vt:lpstr>Презентация PowerPoint</vt:lpstr>
      <vt:lpstr>Презентация PowerPoint</vt:lpstr>
      <vt:lpstr>    Спасибо  за  работу!</vt:lpstr>
      <vt:lpstr>Используемые ресурсы:</vt:lpstr>
    </vt:vector>
  </TitlesOfParts>
  <Company>Дом10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diz</cp:lastModifiedBy>
  <cp:revision>110</cp:revision>
  <dcterms:created xsi:type="dcterms:W3CDTF">2008-10-14T18:56:29Z</dcterms:created>
  <dcterms:modified xsi:type="dcterms:W3CDTF">2013-03-18T13:37:37Z</dcterms:modified>
</cp:coreProperties>
</file>